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sldIdLst>
    <p:sldId id="256" r:id="rId5"/>
    <p:sldId id="257" r:id="rId6"/>
    <p:sldId id="258" r:id="rId7"/>
    <p:sldId id="259" r:id="rId8"/>
    <p:sldId id="260" r:id="rId9"/>
    <p:sldId id="274" r:id="rId10"/>
    <p:sldId id="261" r:id="rId11"/>
    <p:sldId id="262" r:id="rId12"/>
    <p:sldId id="267" r:id="rId13"/>
    <p:sldId id="277" r:id="rId14"/>
    <p:sldId id="263" r:id="rId15"/>
    <p:sldId id="264" r:id="rId16"/>
    <p:sldId id="265" r:id="rId17"/>
    <p:sldId id="266" r:id="rId18"/>
    <p:sldId id="271" r:id="rId19"/>
    <p:sldId id="268" r:id="rId20"/>
    <p:sldId id="269" r:id="rId21"/>
    <p:sldId id="273" r:id="rId2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F9538A-40ED-D986-D9D2-9B2D238FC372}" v="1388" dt="2023-11-28T09:43:11.817"/>
    <p1510:client id="{D651CBBB-5EA9-4B13-BA09-6FCF38D309D0}" v="639" vWet="641" dt="2023-11-28T09:37:46.9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3" d="100"/>
          <a:sy n="133" d="100"/>
        </p:scale>
        <p:origin x="318"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jpeg>
</file>

<file path=ppt/media/image11.png>
</file>

<file path=ppt/media/image12.sv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jpeg>
</file>

<file path=ppt/media/image30.png>
</file>

<file path=ppt/media/image31.png>
</file>

<file path=ppt/media/image32.jpeg>
</file>

<file path=ppt/media/image33.png>
</file>

<file path=ppt/media/image34.png>
</file>

<file path=ppt/media/image35.png>
</file>

<file path=ppt/media/image36.png>
</file>

<file path=ppt/media/image37.png>
</file>

<file path=ppt/media/image38.png>
</file>

<file path=ppt/media/image39.jpeg>
</file>

<file path=ppt/media/image4.png>
</file>

<file path=ppt/media/image40.jpeg>
</file>

<file path=ppt/media/image41.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809808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non-operational hours, our Monitoring System ensures the highest level of security. It employs  motion sensors and door lock sensor  to detect any unauthorized activities. When triggered, the system alerts the appropriate personnel and sends real-time updates to a cloud-based MySQL database via </a:t>
            </a:r>
            <a:r>
              <a:rPr lang="en-US" dirty="0" err="1"/>
              <a:t>ThingSpeak</a:t>
            </a:r>
            <a:r>
              <a:rPr lang="en-US" dirty="0"/>
              <a:t>.</a:t>
            </a:r>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2506552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Door sensors help ensure that campus buildings remain secure and safe from intrusion.</a:t>
            </a:r>
          </a:p>
          <a:p>
            <a:r>
              <a:rPr lang="en-US" dirty="0"/>
              <a:t>The door sensors are an efficient and effective means of access control to authorized personnel.</a:t>
            </a:r>
            <a:endParaRPr lang="en-US" dirty="0">
              <a:cs typeface="Calibri"/>
            </a:endParaRPr>
          </a:p>
          <a:p>
            <a:r>
              <a:rPr lang="en-US"/>
              <a:t>The door sensors will be integrated into the overall security setup to provide a comprehensive and complete approach.</a:t>
            </a:r>
          </a:p>
          <a:p>
            <a:endParaRPr lang="en-US" dirty="0">
              <a:cs typeface="Calibri"/>
            </a:endParaRPr>
          </a:p>
          <a:p>
            <a:endParaRPr lang="en-US" dirty="0">
              <a:cs typeface="Calibri"/>
            </a:endParaRPr>
          </a:p>
          <a:p>
            <a:endParaRPr lang="en-US" dirty="0">
              <a:cs typeface="Calibri"/>
            </a:endParaRP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6001472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sz="1200">
                <a:solidFill>
                  <a:srgbClr val="D6E5EF"/>
                </a:solidFill>
                <a:latin typeface="Source Sans Pro" pitchFamily="34" charset="0"/>
                <a:ea typeface="Source Sans Pro" pitchFamily="34" charset="-122"/>
                <a:cs typeface="Source Sans Pro" pitchFamily="34" charset="-120"/>
              </a:rPr>
              <a:t>The integrated system provides a comprehensive and complete approach to campus security.</a:t>
            </a:r>
            <a:br>
              <a:rPr lang="en-US" altLang="zh-TW" sz="1200">
                <a:solidFill>
                  <a:srgbClr val="D6E5EF"/>
                </a:solidFill>
                <a:latin typeface="Source Sans Pro" pitchFamily="34" charset="0"/>
                <a:ea typeface="Source Sans Pro" pitchFamily="34" charset="-122"/>
                <a:cs typeface="Source Sans Pro" pitchFamily="34" charset="-120"/>
              </a:rPr>
            </a:br>
            <a:br>
              <a:rPr lang="en-US" altLang="zh-TW" sz="1200">
                <a:solidFill>
                  <a:srgbClr val="D6E5EF"/>
                </a:solidFill>
                <a:latin typeface="Source Sans Pro" pitchFamily="34" charset="0"/>
                <a:ea typeface="Source Sans Pro" pitchFamily="34" charset="-122"/>
                <a:cs typeface="Source Sans Pro" pitchFamily="34" charset="-120"/>
              </a:rPr>
            </a:br>
            <a:r>
              <a:rPr lang="en-US" altLang="zh-TW" sz="1200">
                <a:solidFill>
                  <a:srgbClr val="D6E5EF"/>
                </a:solidFill>
                <a:latin typeface="Source Sans Pro" pitchFamily="34" charset="0"/>
                <a:ea typeface="Source Sans Pro" pitchFamily="34" charset="-122"/>
                <a:cs typeface="Source Sans Pro" pitchFamily="34" charset="-120"/>
              </a:rPr>
              <a:t>Authorized personnel have the convenience of automated access to buildings with no requirement for external security keys.</a:t>
            </a:r>
            <a:br>
              <a:rPr lang="en-US" altLang="zh-TW" sz="1200">
                <a:solidFill>
                  <a:srgbClr val="D6E5EF"/>
                </a:solidFill>
                <a:latin typeface="Source Sans Pro" pitchFamily="34" charset="0"/>
                <a:ea typeface="Source Sans Pro" pitchFamily="34" charset="-122"/>
                <a:cs typeface="Source Sans Pro" pitchFamily="34" charset="-120"/>
              </a:rPr>
            </a:br>
            <a:br>
              <a:rPr lang="en-US" altLang="zh-TW" sz="1200">
                <a:solidFill>
                  <a:srgbClr val="D6E5EF"/>
                </a:solidFill>
                <a:latin typeface="Source Sans Pro" pitchFamily="34" charset="0"/>
                <a:ea typeface="Source Sans Pro" pitchFamily="34" charset="-122"/>
                <a:cs typeface="Source Sans Pro" pitchFamily="34" charset="-120"/>
              </a:rPr>
            </a:br>
            <a:r>
              <a:rPr lang="en-US" altLang="zh-TW" sz="1200">
                <a:solidFill>
                  <a:srgbClr val="D6E5EF"/>
                </a:solidFill>
                <a:latin typeface="Source Sans Pro" pitchFamily="34" charset="0"/>
                <a:ea typeface="Source Sans Pro" pitchFamily="34" charset="-122"/>
                <a:cs typeface="Source Sans Pro" pitchFamily="34" charset="-120"/>
              </a:rPr>
              <a:t>The system enables real-time monitoring of potential security issues, leading to a swifter response to any potentially suspicious activity on campus.</a:t>
            </a:r>
            <a:endParaRPr lang="en-US" altLang="zh-TW" sz="12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sz="1200"/>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4200799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goal is to create a comprehensive, integrated approach to campus safety that will improve overall security.</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Our Access Control system utilizes advanced RFID technology coupled with a buzzer and LED indicators. When a valid card is tapped on the reader, the LED signal changes, granting access to the classroom. The system also records access details for future reference and analysis.</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be utilizing RFID card as the primary means of authentication for our security system.</a:t>
            </a:r>
          </a:p>
          <a:p>
            <a:r>
              <a:rPr lang="en-US" dirty="0"/>
              <a:t>RFID tags are convenient for students, teachers and other authorized personnel to access classrooms, labs, and other campus facilities.</a:t>
            </a:r>
          </a:p>
          <a:p>
            <a:r>
              <a:rPr lang="en-US" dirty="0"/>
              <a:t>RFID authentication helps prevent unauthorized access.</a:t>
            </a: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9.pn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27.png"/><Relationship Id="rId4" Type="http://schemas.openxmlformats.org/officeDocument/2006/relationships/image" Target="../media/image10.jpeg"/><Relationship Id="rId9"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8.jpeg"/></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33.png"/><Relationship Id="rId5" Type="http://schemas.openxmlformats.org/officeDocument/2006/relationships/image" Target="../media/image32.jpe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38.png"/><Relationship Id="rId4" Type="http://schemas.openxmlformats.org/officeDocument/2006/relationships/image" Target="../media/image37.png"/></Relationships>
</file>

<file path=ppt/slides/_rels/slide16.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41.jpeg"/><Relationship Id="rId4" Type="http://schemas.openxmlformats.org/officeDocument/2006/relationships/image" Target="../media/image40.jpe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sv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sv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3125"/>
            <a:ext cx="14630400" cy="8229600"/>
          </a:xfrm>
          <a:prstGeom prst="rect">
            <a:avLst/>
          </a:prstGeom>
          <a:solidFill>
            <a:srgbClr val="252833"/>
          </a:solidFill>
          <a:ln/>
        </p:spPr>
        <p:txBody>
          <a:bodyPr/>
          <a:lstStyle/>
          <a:p>
            <a:endParaRPr lang="zh-TW" alt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Shape 2"/>
          <p:cNvSpPr/>
          <p:nvPr/>
        </p:nvSpPr>
        <p:spPr>
          <a:xfrm>
            <a:off x="9144000" y="0"/>
            <a:ext cx="5486400" cy="8229600"/>
          </a:xfrm>
          <a:prstGeom prst="rect">
            <a:avLst/>
          </a:prstGeom>
          <a:solidFill>
            <a:srgbClr val="E5E0DF"/>
          </a:solidFill>
          <a:ln/>
        </p:spPr>
        <p:txBody>
          <a:bodyPr/>
          <a:lstStyle/>
          <a:p>
            <a:endParaRPr lang="zh-TW" altLang="en-US"/>
          </a:p>
        </p:txBody>
      </p:sp>
      <p:pic>
        <p:nvPicPr>
          <p:cNvPr id="6" name="Image 1" descr="preencoded.png"/>
          <p:cNvPicPr>
            <a:picLocks noChangeAspect="1"/>
          </p:cNvPicPr>
          <p:nvPr/>
        </p:nvPicPr>
        <p:blipFill>
          <a:blip r:embed="rId4"/>
          <a:stretch>
            <a:fillRect/>
          </a:stretch>
        </p:blipFill>
        <p:spPr>
          <a:xfrm>
            <a:off x="11553944" y="3771186"/>
            <a:ext cx="666512" cy="666512"/>
          </a:xfrm>
          <a:prstGeom prst="rect">
            <a:avLst/>
          </a:prstGeom>
        </p:spPr>
      </p:pic>
      <p:sp>
        <p:nvSpPr>
          <p:cNvPr id="7" name="Text 3"/>
          <p:cNvSpPr/>
          <p:nvPr/>
        </p:nvSpPr>
        <p:spPr>
          <a:xfrm>
            <a:off x="833199" y="2201228"/>
            <a:ext cx="7477601" cy="2499598"/>
          </a:xfrm>
          <a:prstGeom prst="rect">
            <a:avLst/>
          </a:prstGeom>
          <a:noFill/>
          <a:ln/>
        </p:spPr>
        <p:txBody>
          <a:bodyPr wrap="square" rtlCol="0" anchor="t"/>
          <a:lstStyle/>
          <a:p>
            <a:pPr marL="0" indent="0">
              <a:lnSpc>
                <a:spcPts val="5468"/>
              </a:lnSpc>
              <a:buNone/>
            </a:pPr>
            <a:r>
              <a:rPr lang="en-US" altLang="zh-TW" sz="5400">
                <a:solidFill>
                  <a:srgbClr val="6EB9FC"/>
                </a:solidFill>
                <a:latin typeface="Lora" pitchFamily="34" charset="0"/>
                <a:ea typeface="Lora" pitchFamily="34" charset="-122"/>
                <a:cs typeface="Lora" pitchFamily="34" charset="-120"/>
              </a:rPr>
              <a:t>Classroom Door Access Control and Monitoring System in Campus</a:t>
            </a:r>
            <a:endParaRPr lang="en-US" altLang="zh-TW" sz="5400"/>
          </a:p>
        </p:txBody>
      </p:sp>
      <p:sp>
        <p:nvSpPr>
          <p:cNvPr id="11" name="Text 6"/>
          <p:cNvSpPr/>
          <p:nvPr/>
        </p:nvSpPr>
        <p:spPr>
          <a:xfrm>
            <a:off x="1299686" y="5639395"/>
            <a:ext cx="952500" cy="388858"/>
          </a:xfrm>
          <a:prstGeom prst="rect">
            <a:avLst/>
          </a:prstGeom>
          <a:noFill/>
          <a:ln/>
        </p:spPr>
        <p:txBody>
          <a:bodyPr wrap="none" rtlCol="0" anchor="t"/>
          <a:lstStyle/>
          <a:p>
            <a:pPr marL="0" indent="0" algn="l">
              <a:lnSpc>
                <a:spcPts val="3062"/>
              </a:lnSpc>
              <a:buNone/>
            </a:pPr>
            <a:endParaRPr lang="en-US" sz="2187"/>
          </a:p>
        </p:txBody>
      </p:sp>
      <p:pic>
        <p:nvPicPr>
          <p:cNvPr id="13" name="Picture 12" descr="A hand holding a phone&#10;&#10;Description automatically generated">
            <a:extLst>
              <a:ext uri="{FF2B5EF4-FFF2-40B4-BE49-F238E27FC236}">
                <a16:creationId xmlns:a16="http://schemas.microsoft.com/office/drawing/2014/main" id="{9A849B6A-6DEC-DDE4-E990-291B06392B4E}"/>
              </a:ext>
            </a:extLst>
          </p:cNvPr>
          <p:cNvPicPr>
            <a:picLocks noChangeAspect="1"/>
          </p:cNvPicPr>
          <p:nvPr/>
        </p:nvPicPr>
        <p:blipFill>
          <a:blip r:embed="rId5"/>
          <a:stretch>
            <a:fillRect/>
          </a:stretch>
        </p:blipFill>
        <p:spPr>
          <a:xfrm>
            <a:off x="9144000" y="3125"/>
            <a:ext cx="5486398" cy="8207019"/>
          </a:xfrm>
          <a:prstGeom prst="rect">
            <a:avLst/>
          </a:prstGeom>
        </p:spPr>
      </p:pic>
      <p:sp>
        <p:nvSpPr>
          <p:cNvPr id="16" name="文字方塊 15">
            <a:extLst>
              <a:ext uri="{FF2B5EF4-FFF2-40B4-BE49-F238E27FC236}">
                <a16:creationId xmlns:a16="http://schemas.microsoft.com/office/drawing/2014/main" id="{4AB8117B-86C3-F9F7-57B4-2EE6E82B526D}"/>
              </a:ext>
            </a:extLst>
          </p:cNvPr>
          <p:cNvSpPr txBox="1"/>
          <p:nvPr/>
        </p:nvSpPr>
        <p:spPr>
          <a:xfrm>
            <a:off x="833199" y="5236474"/>
            <a:ext cx="7333200" cy="307777"/>
          </a:xfrm>
          <a:prstGeom prst="rect">
            <a:avLst/>
          </a:prstGeom>
          <a:noFill/>
        </p:spPr>
        <p:txBody>
          <a:bodyPr wrap="square" rtlCol="0">
            <a:spAutoFit/>
          </a:bodyPr>
          <a:lstStyle/>
          <a:p>
            <a:r>
              <a:rPr lang="en-US" altLang="zh-TW" sz="1400">
                <a:solidFill>
                  <a:schemeClr val="bg1"/>
                </a:solidFill>
                <a:latin typeface="Lora" pitchFamily="2" charset="0"/>
              </a:rPr>
              <a:t>A comprehensive solution for modern campus safety challenges.</a:t>
            </a:r>
            <a:endParaRPr lang="zh-TW" altLang="en-US" sz="1400">
              <a:solidFill>
                <a:schemeClr val="bg1"/>
              </a:solidFill>
              <a:latin typeface="Lora" pitchFamily="2"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147782"/>
            <a:ext cx="14630400" cy="8229600"/>
          </a:xfrm>
          <a:prstGeom prst="rect">
            <a:avLst/>
          </a:prstGeom>
          <a:solidFill>
            <a:srgbClr val="252833"/>
          </a:solidFill>
          <a:ln/>
        </p:spPr>
        <p:txBody>
          <a:bodyPr/>
          <a:lstStyle/>
          <a:p>
            <a:r>
              <a:rPr lang="en-US" sz="1800" baseline="0">
                <a:solidFill>
                  <a:srgbClr val="D6E5EF"/>
                </a:solidFill>
                <a:latin typeface="Calibri"/>
              </a:rPr>
              <a:t>Database </a:t>
            </a:r>
            <a:endParaRPr lang="zh-TW" altLang="en-US"/>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4353" y="3422156"/>
            <a:ext cx="8099829" cy="694373"/>
          </a:xfrm>
          <a:prstGeom prst="rect">
            <a:avLst/>
          </a:prstGeom>
          <a:noFill/>
          <a:ln/>
        </p:spPr>
        <p:txBody>
          <a:bodyPr wrap="none" lIns="91440" tIns="45720" rIns="91440" bIns="45720" rtlCol="0" anchor="t"/>
          <a:lstStyle/>
          <a:p>
            <a:pPr>
              <a:lnSpc>
                <a:spcPts val="5468"/>
              </a:lnSpc>
            </a:pPr>
            <a:r>
              <a:rPr lang="en-US" sz="4350" dirty="0">
                <a:solidFill>
                  <a:srgbClr val="6EB9FC"/>
                </a:solidFill>
                <a:latin typeface="Lora"/>
                <a:ea typeface="Lora" pitchFamily="34" charset="-122"/>
                <a:cs typeface="Lora" pitchFamily="34" charset="-120"/>
              </a:rPr>
              <a:t>Access Control System (Night time)</a:t>
            </a:r>
            <a:endParaRPr lang="en-US" sz="4350" dirty="0">
              <a:latin typeface="Lora"/>
            </a:endParaRPr>
          </a:p>
        </p:txBody>
      </p:sp>
      <p:pic>
        <p:nvPicPr>
          <p:cNvPr id="9" name="Picture 8" descr="green and yellow trees under blue sky during daytime">
            <a:extLst>
              <a:ext uri="{FF2B5EF4-FFF2-40B4-BE49-F238E27FC236}">
                <a16:creationId xmlns:a16="http://schemas.microsoft.com/office/drawing/2014/main" id="{C078204E-4EC8-2661-734D-39EC71A83F41}"/>
              </a:ext>
            </a:extLst>
          </p:cNvPr>
          <p:cNvPicPr>
            <a:picLocks noChangeAspect="1"/>
          </p:cNvPicPr>
          <p:nvPr/>
        </p:nvPicPr>
        <p:blipFill>
          <a:blip r:embed="rId4"/>
          <a:stretch>
            <a:fillRect/>
          </a:stretch>
        </p:blipFill>
        <p:spPr>
          <a:xfrm>
            <a:off x="-4618" y="2221"/>
            <a:ext cx="14639634" cy="3376065"/>
          </a:xfrm>
          <a:prstGeom prst="rect">
            <a:avLst/>
          </a:prstGeom>
        </p:spPr>
      </p:pic>
      <p:pic>
        <p:nvPicPr>
          <p:cNvPr id="10" name="Graphic 9" descr="Alarm Bell Vector SVG Icon (19) - SVG Repo">
            <a:extLst>
              <a:ext uri="{FF2B5EF4-FFF2-40B4-BE49-F238E27FC236}">
                <a16:creationId xmlns:a16="http://schemas.microsoft.com/office/drawing/2014/main" id="{97C6F23A-D591-78FD-1302-EB2146884EB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5964" y="4765964"/>
            <a:ext cx="1653310" cy="1671782"/>
          </a:xfrm>
          <a:prstGeom prst="rect">
            <a:avLst/>
          </a:prstGeom>
        </p:spPr>
      </p:pic>
      <p:sp>
        <p:nvSpPr>
          <p:cNvPr id="11" name="Text 3">
            <a:extLst>
              <a:ext uri="{FF2B5EF4-FFF2-40B4-BE49-F238E27FC236}">
                <a16:creationId xmlns:a16="http://schemas.microsoft.com/office/drawing/2014/main" id="{EB724EDB-1FBC-3E29-DD29-29D568047D7E}"/>
              </a:ext>
            </a:extLst>
          </p:cNvPr>
          <p:cNvSpPr/>
          <p:nvPr/>
        </p:nvSpPr>
        <p:spPr>
          <a:xfrm>
            <a:off x="953698" y="6842003"/>
            <a:ext cx="1436049" cy="502787"/>
          </a:xfrm>
          <a:prstGeom prst="rect">
            <a:avLst/>
          </a:prstGeom>
          <a:noFill/>
          <a:ln/>
        </p:spPr>
        <p:txBody>
          <a:bodyPr wrap="square" lIns="91440" tIns="45720" rIns="91440" bIns="45720" rtlCol="0" anchor="t"/>
          <a:lstStyle/>
          <a:p>
            <a:pPr marL="342900" indent="-342900">
              <a:lnSpc>
                <a:spcPts val="2799"/>
              </a:lnSpc>
              <a:buAutoNum type="arabicPeriod"/>
            </a:pPr>
            <a:r>
              <a:rPr lang="en-US" sz="1750">
                <a:solidFill>
                  <a:srgbClr val="D6E5EF"/>
                </a:solidFill>
                <a:latin typeface="Source Sans Pro"/>
                <a:ea typeface="Source Sans Pro"/>
                <a:cs typeface="+mn-lt"/>
              </a:rPr>
              <a:t>Buzzer</a:t>
            </a:r>
            <a:endParaRPr lang="en-US"/>
          </a:p>
          <a:p>
            <a:pPr>
              <a:lnSpc>
                <a:spcPts val="2799"/>
              </a:lnSpc>
            </a:pPr>
            <a:endParaRPr lang="en-US" sz="1750">
              <a:solidFill>
                <a:srgbClr val="D6E5EF"/>
              </a:solidFill>
              <a:latin typeface="Source Sans Pro"/>
              <a:ea typeface="Source Sans Pro"/>
              <a:cs typeface="Calibri"/>
            </a:endParaRPr>
          </a:p>
        </p:txBody>
      </p:sp>
      <p:sp>
        <p:nvSpPr>
          <p:cNvPr id="14" name="Text 3">
            <a:extLst>
              <a:ext uri="{FF2B5EF4-FFF2-40B4-BE49-F238E27FC236}">
                <a16:creationId xmlns:a16="http://schemas.microsoft.com/office/drawing/2014/main" id="{8F47C98C-487F-6A32-B470-3D77A60753FD}"/>
              </a:ext>
            </a:extLst>
          </p:cNvPr>
          <p:cNvSpPr/>
          <p:nvPr/>
        </p:nvSpPr>
        <p:spPr>
          <a:xfrm>
            <a:off x="3327443" y="6842003"/>
            <a:ext cx="1990230" cy="687514"/>
          </a:xfrm>
          <a:prstGeom prst="rect">
            <a:avLst/>
          </a:prstGeom>
          <a:noFill/>
          <a:ln/>
        </p:spPr>
        <p:txBody>
          <a:bodyPr wrap="square" lIns="91440" tIns="45720" rIns="91440" bIns="45720" rtlCol="0" anchor="t"/>
          <a:lstStyle/>
          <a:p>
            <a:pPr>
              <a:lnSpc>
                <a:spcPts val="2799"/>
              </a:lnSpc>
            </a:pPr>
            <a:r>
              <a:rPr lang="en-US" sz="1750" dirty="0">
                <a:solidFill>
                  <a:srgbClr val="D6E5EF"/>
                </a:solidFill>
                <a:latin typeface="Source Sans Pro"/>
                <a:ea typeface="Source Sans Pro"/>
                <a:cs typeface="+mn-lt"/>
              </a:rPr>
              <a:t>2.   </a:t>
            </a:r>
            <a:r>
              <a:rPr lang="en-US" sz="1750" dirty="0">
                <a:solidFill>
                  <a:srgbClr val="D6E5EF"/>
                </a:solidFill>
                <a:ea typeface="+mn-lt"/>
                <a:cs typeface="+mn-lt"/>
              </a:rPr>
              <a:t>motion sensors </a:t>
            </a:r>
            <a:endParaRPr lang="en-US" dirty="0">
              <a:cs typeface="Calibri" panose="020F0502020204030204"/>
            </a:endParaRPr>
          </a:p>
          <a:p>
            <a:pPr>
              <a:lnSpc>
                <a:spcPts val="2799"/>
              </a:lnSpc>
            </a:pPr>
            <a:endParaRPr lang="en-US" sz="1750">
              <a:solidFill>
                <a:srgbClr val="D6E5EF"/>
              </a:solidFill>
              <a:latin typeface="Source Sans Pro"/>
              <a:ea typeface="Source Sans Pro"/>
              <a:cs typeface="Calibri"/>
            </a:endParaRPr>
          </a:p>
        </p:txBody>
      </p:sp>
      <p:sp>
        <p:nvSpPr>
          <p:cNvPr id="13" name="Text 3">
            <a:extLst>
              <a:ext uri="{FF2B5EF4-FFF2-40B4-BE49-F238E27FC236}">
                <a16:creationId xmlns:a16="http://schemas.microsoft.com/office/drawing/2014/main" id="{778333C9-FC54-F264-145E-55A609A9DDAD}"/>
              </a:ext>
            </a:extLst>
          </p:cNvPr>
          <p:cNvSpPr/>
          <p:nvPr/>
        </p:nvSpPr>
        <p:spPr>
          <a:xfrm>
            <a:off x="6144533" y="6842003"/>
            <a:ext cx="2322738" cy="502787"/>
          </a:xfrm>
          <a:prstGeom prst="rect">
            <a:avLst/>
          </a:prstGeom>
          <a:noFill/>
          <a:ln/>
        </p:spPr>
        <p:txBody>
          <a:bodyPr wrap="square" lIns="91440" tIns="45720" rIns="91440" bIns="45720" rtlCol="0" anchor="t"/>
          <a:lstStyle/>
          <a:p>
            <a:pPr>
              <a:lnSpc>
                <a:spcPts val="2799"/>
              </a:lnSpc>
            </a:pPr>
            <a:r>
              <a:rPr lang="en-US" sz="1750" dirty="0">
                <a:solidFill>
                  <a:srgbClr val="D6E5EF"/>
                </a:solidFill>
                <a:latin typeface="Source Sans Pro"/>
                <a:ea typeface="Source Sans Pro"/>
                <a:cs typeface="Calibri"/>
              </a:rPr>
              <a:t>3.    door lock sensor </a:t>
            </a:r>
            <a:endParaRPr lang="en-US" dirty="0"/>
          </a:p>
          <a:p>
            <a:pPr>
              <a:lnSpc>
                <a:spcPts val="2799"/>
              </a:lnSpc>
            </a:pPr>
            <a:endParaRPr lang="en-US" sz="1750">
              <a:solidFill>
                <a:srgbClr val="D6E5EF"/>
              </a:solidFill>
              <a:latin typeface="Source Sans Pro"/>
              <a:ea typeface="Source Sans Pro"/>
              <a:cs typeface="Calibri"/>
            </a:endParaRPr>
          </a:p>
        </p:txBody>
      </p:sp>
      <p:pic>
        <p:nvPicPr>
          <p:cNvPr id="20" name="Picture 19" descr="Database Generic Flat Gradient icon">
            <a:extLst>
              <a:ext uri="{FF2B5EF4-FFF2-40B4-BE49-F238E27FC236}">
                <a16:creationId xmlns:a16="http://schemas.microsoft.com/office/drawing/2014/main" id="{59364E8F-2536-0784-29EA-7649074EAE53}"/>
              </a:ext>
            </a:extLst>
          </p:cNvPr>
          <p:cNvPicPr>
            <a:picLocks noChangeAspect="1"/>
          </p:cNvPicPr>
          <p:nvPr/>
        </p:nvPicPr>
        <p:blipFill>
          <a:blip r:embed="rId7"/>
          <a:stretch>
            <a:fillRect/>
          </a:stretch>
        </p:blipFill>
        <p:spPr>
          <a:xfrm>
            <a:off x="8751454" y="4599710"/>
            <a:ext cx="1828800" cy="1828800"/>
          </a:xfrm>
          <a:prstGeom prst="rect">
            <a:avLst/>
          </a:prstGeom>
        </p:spPr>
      </p:pic>
      <p:sp>
        <p:nvSpPr>
          <p:cNvPr id="21" name="Text 3">
            <a:extLst>
              <a:ext uri="{FF2B5EF4-FFF2-40B4-BE49-F238E27FC236}">
                <a16:creationId xmlns:a16="http://schemas.microsoft.com/office/drawing/2014/main" id="{6AA61BA7-E2D1-9047-E7AA-781759C9E451}"/>
              </a:ext>
            </a:extLst>
          </p:cNvPr>
          <p:cNvSpPr/>
          <p:nvPr/>
        </p:nvSpPr>
        <p:spPr>
          <a:xfrm>
            <a:off x="8749188" y="6842002"/>
            <a:ext cx="1436049" cy="502787"/>
          </a:xfrm>
          <a:prstGeom prst="rect">
            <a:avLst/>
          </a:prstGeom>
          <a:noFill/>
          <a:ln/>
        </p:spPr>
        <p:txBody>
          <a:bodyPr wrap="square" lIns="91440" tIns="45720" rIns="91440" bIns="45720" rtlCol="0" anchor="t"/>
          <a:lstStyle/>
          <a:p>
            <a:pPr>
              <a:lnSpc>
                <a:spcPts val="2799"/>
              </a:lnSpc>
            </a:pPr>
            <a:r>
              <a:rPr lang="en-US" sz="1750" dirty="0">
                <a:solidFill>
                  <a:srgbClr val="D6E5EF"/>
                </a:solidFill>
                <a:latin typeface="Source Sans Pro"/>
                <a:ea typeface="Source Sans Pro"/>
                <a:cs typeface="Calibri"/>
              </a:rPr>
              <a:t>4.    Database</a:t>
            </a:r>
            <a:endParaRPr lang="en-US" dirty="0"/>
          </a:p>
          <a:p>
            <a:pPr>
              <a:lnSpc>
                <a:spcPts val="2799"/>
              </a:lnSpc>
            </a:pPr>
            <a:endParaRPr lang="en-US" sz="1750">
              <a:solidFill>
                <a:srgbClr val="D6E5EF"/>
              </a:solidFill>
              <a:latin typeface="Source Sans Pro"/>
              <a:ea typeface="Source Sans Pro"/>
              <a:cs typeface="Calibri"/>
            </a:endParaRPr>
          </a:p>
        </p:txBody>
      </p:sp>
      <p:pic>
        <p:nvPicPr>
          <p:cNvPr id="27" name="Picture 26" descr="Wifi Icon White PNGs for Free Download">
            <a:extLst>
              <a:ext uri="{FF2B5EF4-FFF2-40B4-BE49-F238E27FC236}">
                <a16:creationId xmlns:a16="http://schemas.microsoft.com/office/drawing/2014/main" id="{6C6CC881-10F9-4C20-F178-043C49019C41}"/>
              </a:ext>
            </a:extLst>
          </p:cNvPr>
          <p:cNvPicPr>
            <a:picLocks noChangeAspect="1"/>
          </p:cNvPicPr>
          <p:nvPr/>
        </p:nvPicPr>
        <p:blipFill>
          <a:blip r:embed="rId8"/>
          <a:stretch>
            <a:fillRect/>
          </a:stretch>
        </p:blipFill>
        <p:spPr>
          <a:xfrm>
            <a:off x="11023601" y="4147128"/>
            <a:ext cx="2743200" cy="2743200"/>
          </a:xfrm>
          <a:prstGeom prst="rect">
            <a:avLst/>
          </a:prstGeom>
        </p:spPr>
      </p:pic>
      <p:sp>
        <p:nvSpPr>
          <p:cNvPr id="28" name="Text 3">
            <a:extLst>
              <a:ext uri="{FF2B5EF4-FFF2-40B4-BE49-F238E27FC236}">
                <a16:creationId xmlns:a16="http://schemas.microsoft.com/office/drawing/2014/main" id="{23A2A970-1F2B-B5F4-BC74-5E4E4FE56932}"/>
              </a:ext>
            </a:extLst>
          </p:cNvPr>
          <p:cNvSpPr/>
          <p:nvPr/>
        </p:nvSpPr>
        <p:spPr>
          <a:xfrm>
            <a:off x="11677115" y="6842002"/>
            <a:ext cx="1436049" cy="502787"/>
          </a:xfrm>
          <a:prstGeom prst="rect">
            <a:avLst/>
          </a:prstGeom>
          <a:noFill/>
          <a:ln/>
        </p:spPr>
        <p:txBody>
          <a:bodyPr wrap="square" lIns="91440" tIns="45720" rIns="91440" bIns="45720" rtlCol="0" anchor="t"/>
          <a:lstStyle/>
          <a:p>
            <a:pPr>
              <a:lnSpc>
                <a:spcPts val="2799"/>
              </a:lnSpc>
            </a:pPr>
            <a:r>
              <a:rPr lang="en-US" sz="1750" dirty="0">
                <a:solidFill>
                  <a:srgbClr val="D6E5EF"/>
                </a:solidFill>
                <a:latin typeface="Source Sans Pro"/>
                <a:ea typeface="Source Sans Pro"/>
                <a:cs typeface="Calibri"/>
              </a:rPr>
              <a:t>5.     WIFI</a:t>
            </a:r>
          </a:p>
          <a:p>
            <a:pPr>
              <a:lnSpc>
                <a:spcPts val="2799"/>
              </a:lnSpc>
            </a:pPr>
            <a:endParaRPr lang="en-US" sz="1750">
              <a:solidFill>
                <a:srgbClr val="D6E5EF"/>
              </a:solidFill>
              <a:latin typeface="Source Sans Pro"/>
              <a:ea typeface="Source Sans Pro"/>
              <a:cs typeface="Calibri"/>
            </a:endParaRPr>
          </a:p>
        </p:txBody>
      </p:sp>
      <p:pic>
        <p:nvPicPr>
          <p:cNvPr id="6" name="Picture 5" descr="motion sensor Icon - Free PNG &amp; SVG 2931191 - Noun Project">
            <a:extLst>
              <a:ext uri="{FF2B5EF4-FFF2-40B4-BE49-F238E27FC236}">
                <a16:creationId xmlns:a16="http://schemas.microsoft.com/office/drawing/2014/main" id="{6AE2211F-3ACB-3B1B-1896-018E37A8709B}"/>
              </a:ext>
            </a:extLst>
          </p:cNvPr>
          <p:cNvPicPr>
            <a:picLocks noChangeAspect="1"/>
          </p:cNvPicPr>
          <p:nvPr/>
        </p:nvPicPr>
        <p:blipFill>
          <a:blip r:embed="rId9"/>
          <a:stretch>
            <a:fillRect/>
          </a:stretch>
        </p:blipFill>
        <p:spPr>
          <a:xfrm>
            <a:off x="3117431" y="4470559"/>
            <a:ext cx="2077864" cy="2087101"/>
          </a:xfrm>
          <a:prstGeom prst="rect">
            <a:avLst/>
          </a:prstGeom>
        </p:spPr>
      </p:pic>
      <p:pic>
        <p:nvPicPr>
          <p:cNvPr id="15" name="Picture 14" descr="Door lock - Free security icons">
            <a:extLst>
              <a:ext uri="{FF2B5EF4-FFF2-40B4-BE49-F238E27FC236}">
                <a16:creationId xmlns:a16="http://schemas.microsoft.com/office/drawing/2014/main" id="{F3AA94BF-6A22-5C33-EEA2-5BC0E7267AAD}"/>
              </a:ext>
            </a:extLst>
          </p:cNvPr>
          <p:cNvPicPr>
            <a:picLocks noChangeAspect="1"/>
          </p:cNvPicPr>
          <p:nvPr/>
        </p:nvPicPr>
        <p:blipFill>
          <a:blip r:embed="rId10"/>
          <a:stretch>
            <a:fillRect/>
          </a:stretch>
        </p:blipFill>
        <p:spPr>
          <a:xfrm>
            <a:off x="5934363" y="4553527"/>
            <a:ext cx="2096655" cy="2096655"/>
          </a:xfrm>
          <a:prstGeom prst="rect">
            <a:avLst/>
          </a:prstGeom>
        </p:spPr>
      </p:pic>
    </p:spTree>
    <p:extLst>
      <p:ext uri="{BB962C8B-B14F-4D97-AF65-F5344CB8AC3E}">
        <p14:creationId xmlns:p14="http://schemas.microsoft.com/office/powerpoint/2010/main" val="42894447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a:lstStyle/>
          <a:p>
            <a:endParaRPr lang="zh-TW" altLang="en-US"/>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348389" y="3602593"/>
            <a:ext cx="9933503" cy="1388745"/>
          </a:xfrm>
          <a:prstGeom prst="rect">
            <a:avLst/>
          </a:prstGeom>
          <a:noFill/>
          <a:ln/>
        </p:spPr>
        <p:txBody>
          <a:bodyPr wrap="squar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Motion Detection for Enhanced Security</a:t>
            </a:r>
            <a:endParaRPr lang="en-US" sz="4374" dirty="0"/>
          </a:p>
        </p:txBody>
      </p:sp>
      <p:sp>
        <p:nvSpPr>
          <p:cNvPr id="6" name="Shape 3"/>
          <p:cNvSpPr/>
          <p:nvPr/>
        </p:nvSpPr>
        <p:spPr>
          <a:xfrm>
            <a:off x="2348389" y="5324594"/>
            <a:ext cx="4855726" cy="2079903"/>
          </a:xfrm>
          <a:prstGeom prst="roundRect">
            <a:avLst>
              <a:gd name="adj" fmla="val 3205"/>
            </a:avLst>
          </a:prstGeom>
          <a:solidFill>
            <a:srgbClr val="2F3343"/>
          </a:solidFill>
          <a:ln/>
        </p:spPr>
        <p:txBody>
          <a:bodyPr/>
          <a:lstStyle/>
          <a:p>
            <a:endParaRPr lang="zh-TW" altLang="en-US"/>
          </a:p>
        </p:txBody>
      </p:sp>
      <p:sp>
        <p:nvSpPr>
          <p:cNvPr id="7" name="Text 4"/>
          <p:cNvSpPr/>
          <p:nvPr/>
        </p:nvSpPr>
        <p:spPr>
          <a:xfrm>
            <a:off x="2570559" y="5546765"/>
            <a:ext cx="223266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Active Protection</a:t>
            </a:r>
            <a:endParaRPr lang="en-US" sz="2187" dirty="0"/>
          </a:p>
        </p:txBody>
      </p:sp>
      <p:sp>
        <p:nvSpPr>
          <p:cNvPr id="8" name="Text 5"/>
          <p:cNvSpPr/>
          <p:nvPr/>
        </p:nvSpPr>
        <p:spPr>
          <a:xfrm>
            <a:off x="2570559" y="6116122"/>
            <a:ext cx="4411385" cy="710803"/>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Motion sensors act as an active protection layer to detect and deter any suspicious activity.</a:t>
            </a:r>
            <a:endParaRPr lang="en-US" sz="1750" dirty="0"/>
          </a:p>
        </p:txBody>
      </p:sp>
      <p:sp>
        <p:nvSpPr>
          <p:cNvPr id="9" name="Shape 6"/>
          <p:cNvSpPr/>
          <p:nvPr/>
        </p:nvSpPr>
        <p:spPr>
          <a:xfrm>
            <a:off x="7426285" y="5324594"/>
            <a:ext cx="4855726" cy="2079903"/>
          </a:xfrm>
          <a:prstGeom prst="roundRect">
            <a:avLst>
              <a:gd name="adj" fmla="val 3205"/>
            </a:avLst>
          </a:prstGeom>
          <a:solidFill>
            <a:srgbClr val="2F3343"/>
          </a:solidFill>
          <a:ln/>
        </p:spPr>
        <p:txBody>
          <a:bodyPr/>
          <a:lstStyle/>
          <a:p>
            <a:endParaRPr lang="zh-TW" altLang="en-US"/>
          </a:p>
        </p:txBody>
      </p:sp>
      <p:sp>
        <p:nvSpPr>
          <p:cNvPr id="10" name="Text 7"/>
          <p:cNvSpPr/>
          <p:nvPr/>
        </p:nvSpPr>
        <p:spPr>
          <a:xfrm>
            <a:off x="7648456" y="5546765"/>
            <a:ext cx="2221944"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Enhanced Alerts</a:t>
            </a:r>
            <a:endParaRPr lang="en-US" sz="2187" dirty="0"/>
          </a:p>
        </p:txBody>
      </p:sp>
      <p:sp>
        <p:nvSpPr>
          <p:cNvPr id="11" name="Text 8"/>
          <p:cNvSpPr/>
          <p:nvPr/>
        </p:nvSpPr>
        <p:spPr>
          <a:xfrm>
            <a:off x="7648456" y="6116122"/>
            <a:ext cx="4411385"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Motion detection enhances the overall security setup and provides alerts to security personnel in any potential threat situations.</a:t>
            </a:r>
            <a:endParaRPr lang="en-US" sz="1750" dirty="0"/>
          </a:p>
        </p:txBody>
      </p:sp>
      <p:pic>
        <p:nvPicPr>
          <p:cNvPr id="3074" name="Picture 2" descr="Sensors Modules Pir Sensor | Sensors Modules">
            <a:extLst>
              <a:ext uri="{FF2B5EF4-FFF2-40B4-BE49-F238E27FC236}">
                <a16:creationId xmlns:a16="http://schemas.microsoft.com/office/drawing/2014/main" id="{F72E602D-2E83-9B56-B6DA-A03D3F9C5B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12800" y="2949366"/>
            <a:ext cx="2944800" cy="22086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32934"/>
          </a:xfrm>
          <a:prstGeom prst="rect">
            <a:avLst/>
          </a:prstGeom>
          <a:solidFill>
            <a:srgbClr val="252833"/>
          </a:solidFill>
          <a:ln/>
        </p:spPr>
        <p:txBody>
          <a:bodyPr/>
          <a:lstStyle/>
          <a:p>
            <a:endParaRPr lang="zh-TW" altLang="en-US"/>
          </a:p>
        </p:txBody>
      </p:sp>
      <p:pic>
        <p:nvPicPr>
          <p:cNvPr id="4" name="Image 0" descr="preencoded.png"/>
          <p:cNvPicPr>
            <a:picLocks noChangeAspect="1"/>
          </p:cNvPicPr>
          <p:nvPr/>
        </p:nvPicPr>
        <p:blipFill>
          <a:blip r:embed="rId3"/>
          <a:stretch>
            <a:fillRect/>
          </a:stretch>
        </p:blipFill>
        <p:spPr>
          <a:xfrm>
            <a:off x="10972800" y="0"/>
            <a:ext cx="3657600" cy="8232934"/>
          </a:xfrm>
          <a:prstGeom prst="rect">
            <a:avLst/>
          </a:prstGeom>
        </p:spPr>
      </p:pic>
      <p:sp>
        <p:nvSpPr>
          <p:cNvPr id="5" name="Text 2"/>
          <p:cNvSpPr/>
          <p:nvPr/>
        </p:nvSpPr>
        <p:spPr>
          <a:xfrm>
            <a:off x="797481" y="576858"/>
            <a:ext cx="9377839" cy="1311116"/>
          </a:xfrm>
          <a:prstGeom prst="rect">
            <a:avLst/>
          </a:prstGeom>
          <a:noFill/>
          <a:ln/>
        </p:spPr>
        <p:txBody>
          <a:bodyPr wrap="square" rtlCol="0" anchor="t"/>
          <a:lstStyle/>
          <a:p>
            <a:pPr marL="0" indent="0">
              <a:lnSpc>
                <a:spcPts val="5162"/>
              </a:lnSpc>
              <a:buNone/>
            </a:pPr>
            <a:r>
              <a:rPr lang="en-US" sz="4129" dirty="0">
                <a:solidFill>
                  <a:srgbClr val="6EB9FC"/>
                </a:solidFill>
                <a:latin typeface="Lora" pitchFamily="34" charset="0"/>
                <a:ea typeface="Lora" pitchFamily="34" charset="-122"/>
                <a:cs typeface="Lora" pitchFamily="34" charset="-120"/>
              </a:rPr>
              <a:t>Motion Sensor Integration and Functionality</a:t>
            </a:r>
            <a:endParaRPr lang="en-US" sz="4129" dirty="0"/>
          </a:p>
        </p:txBody>
      </p:sp>
      <p:sp>
        <p:nvSpPr>
          <p:cNvPr id="6" name="Shape 3"/>
          <p:cNvSpPr/>
          <p:nvPr/>
        </p:nvSpPr>
        <p:spPr>
          <a:xfrm>
            <a:off x="1098947" y="2202537"/>
            <a:ext cx="26194" cy="5453539"/>
          </a:xfrm>
          <a:prstGeom prst="rect">
            <a:avLst/>
          </a:prstGeom>
          <a:solidFill>
            <a:srgbClr val="6EB9FC"/>
          </a:solidFill>
          <a:ln/>
        </p:spPr>
        <p:txBody>
          <a:bodyPr/>
          <a:lstStyle/>
          <a:p>
            <a:endParaRPr lang="zh-TW" altLang="en-US"/>
          </a:p>
        </p:txBody>
      </p:sp>
      <p:sp>
        <p:nvSpPr>
          <p:cNvPr id="7" name="Shape 4"/>
          <p:cNvSpPr/>
          <p:nvPr/>
        </p:nvSpPr>
        <p:spPr>
          <a:xfrm>
            <a:off x="1348026" y="2589252"/>
            <a:ext cx="734139" cy="26194"/>
          </a:xfrm>
          <a:prstGeom prst="rect">
            <a:avLst/>
          </a:prstGeom>
          <a:solidFill>
            <a:srgbClr val="6EB9FC"/>
          </a:solidFill>
          <a:ln/>
        </p:spPr>
        <p:txBody>
          <a:bodyPr/>
          <a:lstStyle/>
          <a:p>
            <a:endParaRPr lang="zh-TW" altLang="en-US"/>
          </a:p>
        </p:txBody>
      </p:sp>
      <p:sp>
        <p:nvSpPr>
          <p:cNvPr id="8" name="Shape 5"/>
          <p:cNvSpPr/>
          <p:nvPr/>
        </p:nvSpPr>
        <p:spPr>
          <a:xfrm>
            <a:off x="876062" y="2366367"/>
            <a:ext cx="471964" cy="471964"/>
          </a:xfrm>
          <a:prstGeom prst="roundRect">
            <a:avLst>
              <a:gd name="adj" fmla="val 13334"/>
            </a:avLst>
          </a:prstGeom>
          <a:solidFill>
            <a:srgbClr val="2F3343"/>
          </a:solidFill>
          <a:ln/>
        </p:spPr>
        <p:txBody>
          <a:bodyPr/>
          <a:lstStyle/>
          <a:p>
            <a:endParaRPr lang="zh-TW" altLang="en-US"/>
          </a:p>
        </p:txBody>
      </p:sp>
      <p:sp>
        <p:nvSpPr>
          <p:cNvPr id="9" name="Text 6"/>
          <p:cNvSpPr/>
          <p:nvPr/>
        </p:nvSpPr>
        <p:spPr>
          <a:xfrm>
            <a:off x="1054894" y="2405658"/>
            <a:ext cx="114300" cy="393263"/>
          </a:xfrm>
          <a:prstGeom prst="rect">
            <a:avLst/>
          </a:prstGeom>
          <a:noFill/>
          <a:ln/>
        </p:spPr>
        <p:txBody>
          <a:bodyPr wrap="none" rtlCol="0" anchor="t"/>
          <a:lstStyle/>
          <a:p>
            <a:pPr marL="0" indent="0" algn="ctr">
              <a:lnSpc>
                <a:spcPts val="3097"/>
              </a:lnSpc>
              <a:buNone/>
            </a:pPr>
            <a:r>
              <a:rPr lang="en-US" sz="2478" dirty="0">
                <a:solidFill>
                  <a:srgbClr val="6EB9FC"/>
                </a:solidFill>
                <a:latin typeface="Lora" pitchFamily="34" charset="0"/>
                <a:ea typeface="Lora" pitchFamily="34" charset="-122"/>
                <a:cs typeface="Lora" pitchFamily="34" charset="-120"/>
              </a:rPr>
              <a:t>1</a:t>
            </a:r>
            <a:endParaRPr lang="en-US" sz="2478" dirty="0"/>
          </a:p>
        </p:txBody>
      </p:sp>
      <p:sp>
        <p:nvSpPr>
          <p:cNvPr id="10" name="Text 7"/>
          <p:cNvSpPr/>
          <p:nvPr/>
        </p:nvSpPr>
        <p:spPr>
          <a:xfrm>
            <a:off x="2265759" y="2412206"/>
            <a:ext cx="2583180" cy="327660"/>
          </a:xfrm>
          <a:prstGeom prst="rect">
            <a:avLst/>
          </a:prstGeom>
          <a:noFill/>
          <a:ln/>
        </p:spPr>
        <p:txBody>
          <a:bodyPr wrap="none" rtlCol="0" anchor="t"/>
          <a:lstStyle/>
          <a:p>
            <a:pPr marL="0" indent="0" algn="l">
              <a:lnSpc>
                <a:spcPts val="2581"/>
              </a:lnSpc>
              <a:buNone/>
            </a:pPr>
            <a:r>
              <a:rPr lang="en-US" sz="2065" dirty="0">
                <a:solidFill>
                  <a:srgbClr val="6EB9FC"/>
                </a:solidFill>
                <a:latin typeface="Lora" pitchFamily="34" charset="0"/>
                <a:ea typeface="Lora" pitchFamily="34" charset="-122"/>
                <a:cs typeface="Lora" pitchFamily="34" charset="-120"/>
              </a:rPr>
              <a:t>Motion Sensor Setup</a:t>
            </a:r>
            <a:endParaRPr lang="en-US" sz="2065" dirty="0"/>
          </a:p>
        </p:txBody>
      </p:sp>
      <p:sp>
        <p:nvSpPr>
          <p:cNvPr id="11" name="Text 8"/>
          <p:cNvSpPr/>
          <p:nvPr/>
        </p:nvSpPr>
        <p:spPr>
          <a:xfrm>
            <a:off x="2265759" y="2949535"/>
            <a:ext cx="7909560" cy="335637"/>
          </a:xfrm>
          <a:prstGeom prst="rect">
            <a:avLst/>
          </a:prstGeom>
          <a:noFill/>
          <a:ln/>
        </p:spPr>
        <p:txBody>
          <a:bodyPr wrap="none" rtlCol="0" anchor="t"/>
          <a:lstStyle/>
          <a:p>
            <a:pPr marL="0" indent="0" algn="l">
              <a:lnSpc>
                <a:spcPts val="2643"/>
              </a:lnSpc>
              <a:buNone/>
            </a:pPr>
            <a:r>
              <a:rPr lang="en-US" sz="1652" dirty="0">
                <a:solidFill>
                  <a:srgbClr val="D6E5EF"/>
                </a:solidFill>
                <a:latin typeface="Source Sans Pro" pitchFamily="34" charset="0"/>
                <a:ea typeface="Source Sans Pro" pitchFamily="34" charset="-122"/>
                <a:cs typeface="Source Sans Pro" pitchFamily="34" charset="-120"/>
              </a:rPr>
              <a:t>We install a network of motion sensors across campus to monitor campus movement.</a:t>
            </a:r>
            <a:endParaRPr lang="en-US" sz="1652" dirty="0"/>
          </a:p>
        </p:txBody>
      </p:sp>
      <p:sp>
        <p:nvSpPr>
          <p:cNvPr id="12" name="Shape 9"/>
          <p:cNvSpPr/>
          <p:nvPr/>
        </p:nvSpPr>
        <p:spPr>
          <a:xfrm>
            <a:off x="1348026" y="4476988"/>
            <a:ext cx="734139" cy="26194"/>
          </a:xfrm>
          <a:prstGeom prst="rect">
            <a:avLst/>
          </a:prstGeom>
          <a:solidFill>
            <a:srgbClr val="6EB9FC"/>
          </a:solidFill>
          <a:ln/>
        </p:spPr>
        <p:txBody>
          <a:bodyPr/>
          <a:lstStyle/>
          <a:p>
            <a:endParaRPr lang="zh-TW" altLang="en-US"/>
          </a:p>
        </p:txBody>
      </p:sp>
      <p:sp>
        <p:nvSpPr>
          <p:cNvPr id="13" name="Shape 10"/>
          <p:cNvSpPr/>
          <p:nvPr/>
        </p:nvSpPr>
        <p:spPr>
          <a:xfrm>
            <a:off x="876062" y="4254103"/>
            <a:ext cx="471964" cy="471964"/>
          </a:xfrm>
          <a:prstGeom prst="roundRect">
            <a:avLst>
              <a:gd name="adj" fmla="val 13334"/>
            </a:avLst>
          </a:prstGeom>
          <a:solidFill>
            <a:srgbClr val="2F3343"/>
          </a:solidFill>
          <a:ln/>
        </p:spPr>
        <p:txBody>
          <a:bodyPr/>
          <a:lstStyle/>
          <a:p>
            <a:endParaRPr lang="zh-TW" altLang="en-US"/>
          </a:p>
        </p:txBody>
      </p:sp>
      <p:sp>
        <p:nvSpPr>
          <p:cNvPr id="14" name="Text 11"/>
          <p:cNvSpPr/>
          <p:nvPr/>
        </p:nvSpPr>
        <p:spPr>
          <a:xfrm>
            <a:off x="1028224" y="4293394"/>
            <a:ext cx="167640" cy="393263"/>
          </a:xfrm>
          <a:prstGeom prst="rect">
            <a:avLst/>
          </a:prstGeom>
          <a:noFill/>
          <a:ln/>
        </p:spPr>
        <p:txBody>
          <a:bodyPr wrap="none" rtlCol="0" anchor="t"/>
          <a:lstStyle/>
          <a:p>
            <a:pPr marL="0" indent="0" algn="ctr">
              <a:lnSpc>
                <a:spcPts val="3097"/>
              </a:lnSpc>
              <a:buNone/>
            </a:pPr>
            <a:r>
              <a:rPr lang="en-US" sz="2478" dirty="0">
                <a:solidFill>
                  <a:srgbClr val="6EB9FC"/>
                </a:solidFill>
                <a:latin typeface="Lora" pitchFamily="34" charset="0"/>
                <a:ea typeface="Lora" pitchFamily="34" charset="-122"/>
                <a:cs typeface="Lora" pitchFamily="34" charset="-120"/>
              </a:rPr>
              <a:t>2</a:t>
            </a:r>
            <a:endParaRPr lang="en-US" sz="2478" dirty="0"/>
          </a:p>
        </p:txBody>
      </p:sp>
      <p:sp>
        <p:nvSpPr>
          <p:cNvPr id="15" name="Text 12"/>
          <p:cNvSpPr/>
          <p:nvPr/>
        </p:nvSpPr>
        <p:spPr>
          <a:xfrm>
            <a:off x="2265759" y="4299942"/>
            <a:ext cx="4061460" cy="327660"/>
          </a:xfrm>
          <a:prstGeom prst="rect">
            <a:avLst/>
          </a:prstGeom>
          <a:noFill/>
          <a:ln/>
        </p:spPr>
        <p:txBody>
          <a:bodyPr wrap="none" rtlCol="0" anchor="t"/>
          <a:lstStyle/>
          <a:p>
            <a:pPr marL="0" indent="0" algn="l">
              <a:lnSpc>
                <a:spcPts val="2581"/>
              </a:lnSpc>
              <a:buNone/>
            </a:pPr>
            <a:r>
              <a:rPr lang="en-US" sz="2065" dirty="0">
                <a:solidFill>
                  <a:srgbClr val="6EB9FC"/>
                </a:solidFill>
                <a:latin typeface="Lora" pitchFamily="34" charset="0"/>
                <a:ea typeface="Lora" pitchFamily="34" charset="-122"/>
                <a:cs typeface="Lora" pitchFamily="34" charset="-120"/>
              </a:rPr>
              <a:t>Integration with Security System</a:t>
            </a:r>
            <a:endParaRPr lang="en-US" sz="2065" dirty="0"/>
          </a:p>
        </p:txBody>
      </p:sp>
      <p:sp>
        <p:nvSpPr>
          <p:cNvPr id="16" name="Text 13"/>
          <p:cNvSpPr/>
          <p:nvPr/>
        </p:nvSpPr>
        <p:spPr>
          <a:xfrm>
            <a:off x="2265759" y="4837271"/>
            <a:ext cx="7909560" cy="671274"/>
          </a:xfrm>
          <a:prstGeom prst="rect">
            <a:avLst/>
          </a:prstGeom>
          <a:noFill/>
          <a:ln/>
        </p:spPr>
        <p:txBody>
          <a:bodyPr wrap="square" rtlCol="0" anchor="t"/>
          <a:lstStyle/>
          <a:p>
            <a:pPr marL="0" indent="0" algn="l">
              <a:lnSpc>
                <a:spcPts val="2643"/>
              </a:lnSpc>
              <a:buNone/>
            </a:pPr>
            <a:r>
              <a:rPr lang="en-US" sz="1652" dirty="0">
                <a:solidFill>
                  <a:srgbClr val="D6E5EF"/>
                </a:solidFill>
                <a:latin typeface="Source Sans Pro" pitchFamily="34" charset="0"/>
                <a:ea typeface="Source Sans Pro" pitchFamily="34" charset="-122"/>
                <a:cs typeface="Source Sans Pro" pitchFamily="34" charset="-120"/>
              </a:rPr>
              <a:t>The data collected by sensors will be integrated into the </a:t>
            </a:r>
            <a:r>
              <a:rPr lang="en-US" sz="1652" err="1">
                <a:solidFill>
                  <a:srgbClr val="D6E5EF"/>
                </a:solidFill>
                <a:latin typeface="Source Sans Pro" pitchFamily="34" charset="0"/>
                <a:ea typeface="Source Sans Pro" pitchFamily="34" charset="-122"/>
                <a:cs typeface="Source Sans Pro" pitchFamily="34" charset="-120"/>
              </a:rPr>
              <a:t>ThinkSpeak</a:t>
            </a:r>
            <a:r>
              <a:rPr lang="en-US" sz="1652" dirty="0">
                <a:solidFill>
                  <a:srgbClr val="D6E5EF"/>
                </a:solidFill>
                <a:latin typeface="Source Sans Pro" pitchFamily="34" charset="0"/>
                <a:ea typeface="Source Sans Pro" pitchFamily="34" charset="-122"/>
                <a:cs typeface="Source Sans Pro" pitchFamily="34" charset="-120"/>
              </a:rPr>
              <a:t>, providing real-time analysis and detection of any unusual activities.</a:t>
            </a:r>
            <a:endParaRPr lang="en-US" sz="1652" dirty="0"/>
          </a:p>
        </p:txBody>
      </p:sp>
      <p:sp>
        <p:nvSpPr>
          <p:cNvPr id="17" name="Shape 14"/>
          <p:cNvSpPr/>
          <p:nvPr/>
        </p:nvSpPr>
        <p:spPr>
          <a:xfrm>
            <a:off x="1348026" y="6364724"/>
            <a:ext cx="734139" cy="26194"/>
          </a:xfrm>
          <a:prstGeom prst="rect">
            <a:avLst/>
          </a:prstGeom>
          <a:solidFill>
            <a:srgbClr val="6EB9FC"/>
          </a:solidFill>
          <a:ln/>
        </p:spPr>
        <p:txBody>
          <a:bodyPr/>
          <a:lstStyle/>
          <a:p>
            <a:endParaRPr lang="zh-TW" altLang="en-US"/>
          </a:p>
        </p:txBody>
      </p:sp>
      <p:sp>
        <p:nvSpPr>
          <p:cNvPr id="18" name="Shape 15"/>
          <p:cNvSpPr/>
          <p:nvPr/>
        </p:nvSpPr>
        <p:spPr>
          <a:xfrm>
            <a:off x="876062" y="6141839"/>
            <a:ext cx="471964" cy="471964"/>
          </a:xfrm>
          <a:prstGeom prst="roundRect">
            <a:avLst>
              <a:gd name="adj" fmla="val 13334"/>
            </a:avLst>
          </a:prstGeom>
          <a:solidFill>
            <a:srgbClr val="2F3343"/>
          </a:solidFill>
          <a:ln/>
        </p:spPr>
        <p:txBody>
          <a:bodyPr/>
          <a:lstStyle/>
          <a:p>
            <a:endParaRPr lang="zh-TW" altLang="en-US"/>
          </a:p>
        </p:txBody>
      </p:sp>
      <p:sp>
        <p:nvSpPr>
          <p:cNvPr id="19" name="Text 16"/>
          <p:cNvSpPr/>
          <p:nvPr/>
        </p:nvSpPr>
        <p:spPr>
          <a:xfrm>
            <a:off x="1024414" y="6181130"/>
            <a:ext cx="175260" cy="393263"/>
          </a:xfrm>
          <a:prstGeom prst="rect">
            <a:avLst/>
          </a:prstGeom>
          <a:noFill/>
          <a:ln/>
        </p:spPr>
        <p:txBody>
          <a:bodyPr wrap="none" rtlCol="0" anchor="t"/>
          <a:lstStyle/>
          <a:p>
            <a:pPr marL="0" indent="0" algn="ctr">
              <a:lnSpc>
                <a:spcPts val="3097"/>
              </a:lnSpc>
              <a:buNone/>
            </a:pPr>
            <a:r>
              <a:rPr lang="en-US" sz="2478" dirty="0">
                <a:solidFill>
                  <a:srgbClr val="6EB9FC"/>
                </a:solidFill>
                <a:latin typeface="Lora" pitchFamily="34" charset="0"/>
                <a:ea typeface="Lora" pitchFamily="34" charset="-122"/>
                <a:cs typeface="Lora" pitchFamily="34" charset="-120"/>
              </a:rPr>
              <a:t>3</a:t>
            </a:r>
            <a:endParaRPr lang="en-US" sz="2478" dirty="0"/>
          </a:p>
        </p:txBody>
      </p:sp>
      <p:sp>
        <p:nvSpPr>
          <p:cNvPr id="20" name="Text 17"/>
          <p:cNvSpPr/>
          <p:nvPr/>
        </p:nvSpPr>
        <p:spPr>
          <a:xfrm>
            <a:off x="2265759" y="6187678"/>
            <a:ext cx="3429000" cy="327660"/>
          </a:xfrm>
          <a:prstGeom prst="rect">
            <a:avLst/>
          </a:prstGeom>
          <a:noFill/>
          <a:ln/>
        </p:spPr>
        <p:txBody>
          <a:bodyPr wrap="none" rtlCol="0" anchor="t"/>
          <a:lstStyle/>
          <a:p>
            <a:pPr marL="0" indent="0" algn="l">
              <a:lnSpc>
                <a:spcPts val="2581"/>
              </a:lnSpc>
              <a:buNone/>
            </a:pPr>
            <a:r>
              <a:rPr lang="en-US" sz="2065" dirty="0">
                <a:solidFill>
                  <a:srgbClr val="6EB9FC"/>
                </a:solidFill>
                <a:latin typeface="Lora" pitchFamily="34" charset="0"/>
                <a:ea typeface="Lora" pitchFamily="34" charset="-122"/>
                <a:cs typeface="Lora" pitchFamily="34" charset="-120"/>
              </a:rPr>
              <a:t>Automated Warning System</a:t>
            </a:r>
            <a:endParaRPr lang="en-US" sz="2065" dirty="0"/>
          </a:p>
        </p:txBody>
      </p:sp>
      <p:sp>
        <p:nvSpPr>
          <p:cNvPr id="21" name="Text 18"/>
          <p:cNvSpPr/>
          <p:nvPr/>
        </p:nvSpPr>
        <p:spPr>
          <a:xfrm>
            <a:off x="2265759" y="6725007"/>
            <a:ext cx="7909560" cy="335637"/>
          </a:xfrm>
          <a:prstGeom prst="rect">
            <a:avLst/>
          </a:prstGeom>
          <a:noFill/>
          <a:ln/>
        </p:spPr>
        <p:txBody>
          <a:bodyPr wrap="none" rtlCol="0" anchor="t"/>
          <a:lstStyle/>
          <a:p>
            <a:pPr marL="0" indent="0" algn="l">
              <a:lnSpc>
                <a:spcPts val="2643"/>
              </a:lnSpc>
              <a:buNone/>
            </a:pPr>
            <a:r>
              <a:rPr lang="en-US" sz="1652" dirty="0">
                <a:solidFill>
                  <a:srgbClr val="D6E5EF"/>
                </a:solidFill>
                <a:latin typeface="Source Sans Pro" pitchFamily="34" charset="0"/>
                <a:ea typeface="Source Sans Pro" pitchFamily="34" charset="-122"/>
                <a:cs typeface="Source Sans Pro" pitchFamily="34" charset="-120"/>
              </a:rPr>
              <a:t>Automated warning alerts will be enabled if any suspicious activities are detected.</a:t>
            </a:r>
            <a:endParaRPr lang="en-US" sz="1652" dirty="0"/>
          </a:p>
        </p:txBody>
      </p:sp>
      <p:pic>
        <p:nvPicPr>
          <p:cNvPr id="24" name="圖片 23">
            <a:extLst>
              <a:ext uri="{FF2B5EF4-FFF2-40B4-BE49-F238E27FC236}">
                <a16:creationId xmlns:a16="http://schemas.microsoft.com/office/drawing/2014/main" id="{290D99EA-1528-FBBB-75EC-FA4AE5C935F6}"/>
              </a:ext>
            </a:extLst>
          </p:cNvPr>
          <p:cNvPicPr>
            <a:picLocks noChangeAspect="1"/>
          </p:cNvPicPr>
          <p:nvPr/>
        </p:nvPicPr>
        <p:blipFill>
          <a:blip r:embed="rId4"/>
          <a:stretch>
            <a:fillRect/>
          </a:stretch>
        </p:blipFill>
        <p:spPr>
          <a:xfrm>
            <a:off x="6473905" y="3392329"/>
            <a:ext cx="2662616" cy="1527501"/>
          </a:xfrm>
          <a:prstGeom prst="rect">
            <a:avLst/>
          </a:prstGeom>
          <a:ln>
            <a:noFill/>
          </a:ln>
          <a:effectLst>
            <a:softEdge rad="112500"/>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a:lstStyle/>
          <a:p>
            <a:endParaRPr lang="zh-TW" altLang="en-US"/>
          </a:p>
        </p:txBody>
      </p:sp>
      <p:sp>
        <p:nvSpPr>
          <p:cNvPr id="4" name="Text 2"/>
          <p:cNvSpPr/>
          <p:nvPr/>
        </p:nvSpPr>
        <p:spPr>
          <a:xfrm>
            <a:off x="2348389" y="1105257"/>
            <a:ext cx="488442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Door Lock Sensors</a:t>
            </a:r>
            <a:endParaRPr lang="en-US" sz="4374" dirty="0"/>
          </a:p>
        </p:txBody>
      </p:sp>
      <p:pic>
        <p:nvPicPr>
          <p:cNvPr id="5" name="Image 0" descr="preencoded.png"/>
          <p:cNvPicPr>
            <a:picLocks noChangeAspect="1"/>
          </p:cNvPicPr>
          <p:nvPr/>
        </p:nvPicPr>
        <p:blipFill>
          <a:blip r:embed="rId3"/>
          <a:stretch>
            <a:fillRect/>
          </a:stretch>
        </p:blipFill>
        <p:spPr>
          <a:xfrm>
            <a:off x="2348389" y="2243971"/>
            <a:ext cx="3056301" cy="19090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 3"/>
          <p:cNvSpPr/>
          <p:nvPr/>
        </p:nvSpPr>
        <p:spPr>
          <a:xfrm>
            <a:off x="2348389" y="4430673"/>
            <a:ext cx="3088958" cy="694373"/>
          </a:xfrm>
          <a:prstGeom prst="rect">
            <a:avLst/>
          </a:prstGeom>
          <a:noFill/>
          <a:ln/>
        </p:spPr>
        <p:txBody>
          <a:bodyPr wrap="squar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Importance of ensuring doors are secured</a:t>
            </a:r>
            <a:endParaRPr lang="en-US" sz="2187" dirty="0"/>
          </a:p>
        </p:txBody>
      </p:sp>
      <p:sp>
        <p:nvSpPr>
          <p:cNvPr id="7" name="Text 4"/>
          <p:cNvSpPr/>
          <p:nvPr/>
        </p:nvSpPr>
        <p:spPr>
          <a:xfrm>
            <a:off x="2339153" y="5633543"/>
            <a:ext cx="3088958" cy="1066205"/>
          </a:xfrm>
          <a:prstGeom prst="rect">
            <a:avLst/>
          </a:prstGeom>
          <a:noFill/>
          <a:ln/>
        </p:spPr>
        <p:txBody>
          <a:bodyPr wrap="square" lIns="91440" tIns="45720" rIns="91440" bIns="45720" rtlCol="0" anchor="t"/>
          <a:lstStyle/>
          <a:p>
            <a:pPr marL="0" indent="0" algn="l">
              <a:lnSpc>
                <a:spcPts val="2799"/>
              </a:lnSpc>
              <a:buNone/>
            </a:pPr>
            <a:endParaRPr lang="en-US" sz="1750" dirty="0">
              <a:solidFill>
                <a:srgbClr val="D6E5EF"/>
              </a:solidFill>
              <a:latin typeface="Source Sans Pro"/>
              <a:ea typeface="Source Sans Pro"/>
            </a:endParaRPr>
          </a:p>
        </p:txBody>
      </p:sp>
      <p:sp>
        <p:nvSpPr>
          <p:cNvPr id="9" name="Text 5"/>
          <p:cNvSpPr/>
          <p:nvPr/>
        </p:nvSpPr>
        <p:spPr>
          <a:xfrm>
            <a:off x="5770602" y="4430673"/>
            <a:ext cx="3088958" cy="694373"/>
          </a:xfrm>
          <a:prstGeom prst="rect">
            <a:avLst/>
          </a:prstGeom>
          <a:noFill/>
          <a:ln/>
        </p:spPr>
        <p:txBody>
          <a:bodyPr wrap="squar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Efficient and Effective Access Control</a:t>
            </a:r>
            <a:endParaRPr lang="en-US" sz="2187" dirty="0"/>
          </a:p>
        </p:txBody>
      </p:sp>
      <p:pic>
        <p:nvPicPr>
          <p:cNvPr id="11" name="Image 2" descr="preencoded.png"/>
          <p:cNvPicPr>
            <a:picLocks noChangeAspect="1"/>
          </p:cNvPicPr>
          <p:nvPr/>
        </p:nvPicPr>
        <p:blipFill>
          <a:blip r:embed="rId4"/>
          <a:stretch>
            <a:fillRect/>
          </a:stretch>
        </p:blipFill>
        <p:spPr>
          <a:xfrm>
            <a:off x="9192816" y="2243971"/>
            <a:ext cx="3089077" cy="1909167"/>
          </a:xfrm>
          <a:prstGeom prst="rect">
            <a:avLst/>
          </a:prstGeom>
        </p:spPr>
      </p:pic>
      <p:sp>
        <p:nvSpPr>
          <p:cNvPr id="12" name="Text 7"/>
          <p:cNvSpPr/>
          <p:nvPr/>
        </p:nvSpPr>
        <p:spPr>
          <a:xfrm>
            <a:off x="9192816" y="4430792"/>
            <a:ext cx="3089077" cy="694373"/>
          </a:xfrm>
          <a:prstGeom prst="rect">
            <a:avLst/>
          </a:prstGeom>
          <a:noFill/>
          <a:ln/>
        </p:spPr>
        <p:txBody>
          <a:bodyPr wrap="squar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Campus-Wide Integration</a:t>
            </a:r>
            <a:endParaRPr lang="en-US" sz="2187" dirty="0"/>
          </a:p>
        </p:txBody>
      </p:sp>
      <p:pic>
        <p:nvPicPr>
          <p:cNvPr id="4098" name="Picture 2" descr="How to Use a Magnetic Door Switch / Sensor With Arduino : 4 Steps -  Instructables">
            <a:extLst>
              <a:ext uri="{FF2B5EF4-FFF2-40B4-BE49-F238E27FC236}">
                <a16:creationId xmlns:a16="http://schemas.microsoft.com/office/drawing/2014/main" id="{F1E88D58-72EA-F26C-43E9-F18B85F718C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92817" y="2247705"/>
            <a:ext cx="3089076" cy="19054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pic>
        <p:nvPicPr>
          <p:cNvPr id="18" name="圖片 17">
            <a:extLst>
              <a:ext uri="{FF2B5EF4-FFF2-40B4-BE49-F238E27FC236}">
                <a16:creationId xmlns:a16="http://schemas.microsoft.com/office/drawing/2014/main" id="{D882A78D-8B6F-BAF7-D2D8-471A08C3A01A}"/>
              </a:ext>
            </a:extLst>
          </p:cNvPr>
          <p:cNvPicPr>
            <a:picLocks noChangeAspect="1"/>
          </p:cNvPicPr>
          <p:nvPr/>
        </p:nvPicPr>
        <p:blipFill>
          <a:blip r:embed="rId6"/>
          <a:stretch>
            <a:fillRect/>
          </a:stretch>
        </p:blipFill>
        <p:spPr>
          <a:xfrm>
            <a:off x="5754274" y="2247705"/>
            <a:ext cx="3088958" cy="190543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a:lstStyle/>
          <a:p>
            <a:endParaRPr lang="zh-TW" altLang="en-US"/>
          </a:p>
        </p:txBody>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712589"/>
            <a:ext cx="717804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Integration of Door Sensors</a:t>
            </a:r>
            <a:endParaRPr lang="en-US" sz="4374" dirty="0"/>
          </a:p>
        </p:txBody>
      </p:sp>
      <p:sp>
        <p:nvSpPr>
          <p:cNvPr id="6" name="Shape 3"/>
          <p:cNvSpPr/>
          <p:nvPr/>
        </p:nvSpPr>
        <p:spPr>
          <a:xfrm>
            <a:off x="4810244" y="1740218"/>
            <a:ext cx="27742" cy="5776793"/>
          </a:xfrm>
          <a:prstGeom prst="rect">
            <a:avLst/>
          </a:prstGeom>
          <a:solidFill>
            <a:srgbClr val="6EB9FC"/>
          </a:solidFill>
          <a:ln/>
        </p:spPr>
        <p:txBody>
          <a:bodyPr/>
          <a:lstStyle/>
          <a:p>
            <a:endParaRPr lang="zh-TW" altLang="en-US"/>
          </a:p>
        </p:txBody>
      </p:sp>
      <p:sp>
        <p:nvSpPr>
          <p:cNvPr id="7" name="Shape 4"/>
          <p:cNvSpPr/>
          <p:nvPr/>
        </p:nvSpPr>
        <p:spPr>
          <a:xfrm>
            <a:off x="5074027" y="2149852"/>
            <a:ext cx="777597" cy="27742"/>
          </a:xfrm>
          <a:prstGeom prst="rect">
            <a:avLst/>
          </a:prstGeom>
          <a:solidFill>
            <a:srgbClr val="6EB9FC"/>
          </a:solidFill>
          <a:ln/>
        </p:spPr>
        <p:txBody>
          <a:bodyPr/>
          <a:lstStyle/>
          <a:p>
            <a:endParaRPr lang="zh-TW" altLang="en-US"/>
          </a:p>
        </p:txBody>
      </p:sp>
      <p:sp>
        <p:nvSpPr>
          <p:cNvPr id="8" name="Shape 5"/>
          <p:cNvSpPr/>
          <p:nvPr/>
        </p:nvSpPr>
        <p:spPr>
          <a:xfrm>
            <a:off x="4574084" y="1913811"/>
            <a:ext cx="499943" cy="499943"/>
          </a:xfrm>
          <a:prstGeom prst="roundRect">
            <a:avLst>
              <a:gd name="adj" fmla="val 13333"/>
            </a:avLst>
          </a:prstGeom>
          <a:solidFill>
            <a:srgbClr val="2F3343"/>
          </a:solidFill>
          <a:ln/>
        </p:spPr>
        <p:txBody>
          <a:bodyPr/>
          <a:lstStyle/>
          <a:p>
            <a:endParaRPr lang="zh-TW" altLang="en-US"/>
          </a:p>
        </p:txBody>
      </p:sp>
      <p:sp>
        <p:nvSpPr>
          <p:cNvPr id="9" name="Text 6"/>
          <p:cNvSpPr/>
          <p:nvPr/>
        </p:nvSpPr>
        <p:spPr>
          <a:xfrm>
            <a:off x="4763036" y="1955483"/>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10" name="Text 7"/>
          <p:cNvSpPr/>
          <p:nvPr/>
        </p:nvSpPr>
        <p:spPr>
          <a:xfrm>
            <a:off x="6046113" y="1962388"/>
            <a:ext cx="451104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Door Sensor Setup Across Campus</a:t>
            </a:r>
            <a:endParaRPr lang="en-US" sz="2187" dirty="0"/>
          </a:p>
        </p:txBody>
      </p:sp>
      <p:sp>
        <p:nvSpPr>
          <p:cNvPr id="11" name="Text 8"/>
          <p:cNvSpPr/>
          <p:nvPr/>
        </p:nvSpPr>
        <p:spPr>
          <a:xfrm>
            <a:off x="6046113" y="2531745"/>
            <a:ext cx="7751088" cy="355402"/>
          </a:xfrm>
          <a:prstGeom prst="rect">
            <a:avLst/>
          </a:prstGeom>
          <a:noFill/>
          <a:ln/>
        </p:spPr>
        <p:txBody>
          <a:bodyPr wrap="none" rtlCol="0" anchor="t"/>
          <a:lstStyle/>
          <a:p>
            <a:pPr marL="0" indent="0" algn="l">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We install door sensors across all campus buildings.</a:t>
            </a:r>
            <a:endParaRPr lang="en-US" sz="1750" dirty="0"/>
          </a:p>
        </p:txBody>
      </p:sp>
      <p:sp>
        <p:nvSpPr>
          <p:cNvPr id="12" name="Shape 9"/>
          <p:cNvSpPr/>
          <p:nvPr/>
        </p:nvSpPr>
        <p:spPr>
          <a:xfrm>
            <a:off x="5074027" y="4149507"/>
            <a:ext cx="777597" cy="27742"/>
          </a:xfrm>
          <a:prstGeom prst="rect">
            <a:avLst/>
          </a:prstGeom>
          <a:solidFill>
            <a:srgbClr val="6EB9FC"/>
          </a:solidFill>
          <a:ln/>
        </p:spPr>
        <p:txBody>
          <a:bodyPr/>
          <a:lstStyle/>
          <a:p>
            <a:endParaRPr lang="zh-TW" altLang="en-US"/>
          </a:p>
        </p:txBody>
      </p:sp>
      <p:sp>
        <p:nvSpPr>
          <p:cNvPr id="13" name="Shape 10"/>
          <p:cNvSpPr/>
          <p:nvPr/>
        </p:nvSpPr>
        <p:spPr>
          <a:xfrm>
            <a:off x="4574084" y="3913465"/>
            <a:ext cx="499943" cy="499943"/>
          </a:xfrm>
          <a:prstGeom prst="roundRect">
            <a:avLst>
              <a:gd name="adj" fmla="val 13333"/>
            </a:avLst>
          </a:prstGeom>
          <a:solidFill>
            <a:srgbClr val="2F3343"/>
          </a:solidFill>
          <a:ln/>
        </p:spPr>
        <p:txBody>
          <a:bodyPr/>
          <a:lstStyle/>
          <a:p>
            <a:endParaRPr lang="zh-TW" altLang="en-US"/>
          </a:p>
        </p:txBody>
      </p:sp>
      <p:sp>
        <p:nvSpPr>
          <p:cNvPr id="14" name="Text 11"/>
          <p:cNvSpPr/>
          <p:nvPr/>
        </p:nvSpPr>
        <p:spPr>
          <a:xfrm>
            <a:off x="4736366" y="3955137"/>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5" name="Text 12"/>
          <p:cNvSpPr/>
          <p:nvPr/>
        </p:nvSpPr>
        <p:spPr>
          <a:xfrm>
            <a:off x="6046113" y="3962043"/>
            <a:ext cx="3954780"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Utilizing the Security Network</a:t>
            </a:r>
            <a:endParaRPr lang="en-US" sz="2187" dirty="0"/>
          </a:p>
        </p:txBody>
      </p:sp>
      <p:sp>
        <p:nvSpPr>
          <p:cNvPr id="16" name="Text 13"/>
          <p:cNvSpPr/>
          <p:nvPr/>
        </p:nvSpPr>
        <p:spPr>
          <a:xfrm>
            <a:off x="6046113" y="4531400"/>
            <a:ext cx="7751088" cy="710803"/>
          </a:xfrm>
          <a:prstGeom prst="rect">
            <a:avLst/>
          </a:prstGeom>
          <a:noFill/>
          <a:ln/>
        </p:spPr>
        <p:txBody>
          <a:bodyPr wrap="square" rtlCol="0" anchor="t"/>
          <a:lstStyle/>
          <a:p>
            <a:pPr marL="0" indent="0" algn="l">
              <a:lnSpc>
                <a:spcPts val="2799"/>
              </a:lnSpc>
              <a:buNone/>
            </a:pPr>
            <a:r>
              <a:rPr lang="en-US" altLang="zh-TW" sz="1750">
                <a:solidFill>
                  <a:srgbClr val="D6E5EF"/>
                </a:solidFill>
                <a:latin typeface="Source Sans Pro" pitchFamily="34" charset="0"/>
                <a:ea typeface="Source Sans Pro" pitchFamily="34" charset="-122"/>
                <a:cs typeface="Source Sans Pro" pitchFamily="34" charset="-120"/>
              </a:rPr>
              <a:t>The data collected by sensors will be integrated into the </a:t>
            </a:r>
            <a:r>
              <a:rPr lang="en-US" altLang="zh-TW" sz="1750" err="1">
                <a:solidFill>
                  <a:srgbClr val="D6E5EF"/>
                </a:solidFill>
                <a:latin typeface="Source Sans Pro" pitchFamily="34" charset="0"/>
                <a:ea typeface="Source Sans Pro" pitchFamily="34" charset="-122"/>
                <a:cs typeface="Source Sans Pro" pitchFamily="34" charset="-120"/>
              </a:rPr>
              <a:t>ThinkSpeak</a:t>
            </a:r>
            <a:r>
              <a:rPr lang="en-US" altLang="zh-TW" sz="1750">
                <a:solidFill>
                  <a:srgbClr val="D6E5EF"/>
                </a:solidFill>
                <a:latin typeface="Source Sans Pro" pitchFamily="34" charset="0"/>
                <a:ea typeface="Source Sans Pro" pitchFamily="34" charset="-122"/>
                <a:cs typeface="Source Sans Pro" pitchFamily="34" charset="-120"/>
              </a:rPr>
              <a:t>, providing real-time analysis and detection of any unusual activities.</a:t>
            </a:r>
          </a:p>
        </p:txBody>
      </p:sp>
      <p:sp>
        <p:nvSpPr>
          <p:cNvPr id="17" name="Shape 14"/>
          <p:cNvSpPr/>
          <p:nvPr/>
        </p:nvSpPr>
        <p:spPr>
          <a:xfrm>
            <a:off x="5074027" y="6149161"/>
            <a:ext cx="777597" cy="27742"/>
          </a:xfrm>
          <a:prstGeom prst="rect">
            <a:avLst/>
          </a:prstGeom>
          <a:solidFill>
            <a:srgbClr val="6EB9FC"/>
          </a:solidFill>
          <a:ln/>
        </p:spPr>
        <p:txBody>
          <a:bodyPr/>
          <a:lstStyle/>
          <a:p>
            <a:endParaRPr lang="zh-TW" altLang="en-US"/>
          </a:p>
        </p:txBody>
      </p:sp>
      <p:sp>
        <p:nvSpPr>
          <p:cNvPr id="18" name="Shape 15"/>
          <p:cNvSpPr/>
          <p:nvPr/>
        </p:nvSpPr>
        <p:spPr>
          <a:xfrm>
            <a:off x="4574084" y="5913120"/>
            <a:ext cx="499943" cy="499943"/>
          </a:xfrm>
          <a:prstGeom prst="roundRect">
            <a:avLst>
              <a:gd name="adj" fmla="val 13333"/>
            </a:avLst>
          </a:prstGeom>
          <a:solidFill>
            <a:srgbClr val="2F3343"/>
          </a:solidFill>
          <a:ln/>
        </p:spPr>
        <p:txBody>
          <a:bodyPr/>
          <a:lstStyle/>
          <a:p>
            <a:endParaRPr lang="zh-TW" altLang="en-US"/>
          </a:p>
        </p:txBody>
      </p:sp>
      <p:sp>
        <p:nvSpPr>
          <p:cNvPr id="19" name="Text 16"/>
          <p:cNvSpPr/>
          <p:nvPr/>
        </p:nvSpPr>
        <p:spPr>
          <a:xfrm>
            <a:off x="4732556" y="5954792"/>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20" name="Text 17"/>
          <p:cNvSpPr/>
          <p:nvPr/>
        </p:nvSpPr>
        <p:spPr>
          <a:xfrm>
            <a:off x="6046113" y="5961698"/>
            <a:ext cx="4099560" cy="347186"/>
          </a:xfrm>
          <a:prstGeom prst="rect">
            <a:avLst/>
          </a:prstGeom>
          <a:noFill/>
          <a:ln/>
        </p:spPr>
        <p:txBody>
          <a:bodyPr wrap="none" rtlCol="0" anchor="t"/>
          <a:lstStyle/>
          <a:p>
            <a:pPr marL="0" indent="0" algn="l">
              <a:lnSpc>
                <a:spcPts val="2581"/>
              </a:lnSpc>
              <a:buNone/>
            </a:pPr>
            <a:r>
              <a:rPr lang="en-US" altLang="zh-TW" sz="2400">
                <a:solidFill>
                  <a:srgbClr val="6EB9FC"/>
                </a:solidFill>
                <a:latin typeface="Lora" pitchFamily="34" charset="0"/>
                <a:ea typeface="Lora" pitchFamily="34" charset="-122"/>
                <a:cs typeface="Lora" pitchFamily="34" charset="-120"/>
              </a:rPr>
              <a:t>Automated Warning System</a:t>
            </a:r>
            <a:endParaRPr lang="en-US" altLang="zh-TW" sz="2400"/>
          </a:p>
        </p:txBody>
      </p:sp>
      <p:sp>
        <p:nvSpPr>
          <p:cNvPr id="21" name="Text 18"/>
          <p:cNvSpPr/>
          <p:nvPr/>
        </p:nvSpPr>
        <p:spPr>
          <a:xfrm>
            <a:off x="6046113" y="6531054"/>
            <a:ext cx="7751088" cy="710803"/>
          </a:xfrm>
          <a:prstGeom prst="rect">
            <a:avLst/>
          </a:prstGeom>
          <a:noFill/>
          <a:ln/>
        </p:spPr>
        <p:txBody>
          <a:bodyPr wrap="square" rtlCol="0" anchor="t"/>
          <a:lstStyle/>
          <a:p>
            <a:pPr marL="0" indent="0" algn="l">
              <a:lnSpc>
                <a:spcPts val="2643"/>
              </a:lnSpc>
              <a:buNone/>
            </a:pPr>
            <a:r>
              <a:rPr lang="en-US" altLang="zh-TW" sz="1800">
                <a:solidFill>
                  <a:srgbClr val="D6E5EF"/>
                </a:solidFill>
                <a:latin typeface="Source Sans Pro" pitchFamily="34" charset="0"/>
                <a:ea typeface="Source Sans Pro" pitchFamily="34" charset="-122"/>
                <a:cs typeface="Source Sans Pro" pitchFamily="34" charset="-120"/>
              </a:rPr>
              <a:t>Automated warning alerts will be enabled if any suspicious activities are detected.</a:t>
            </a:r>
            <a:endParaRPr lang="en-US" altLang="zh-TW" sz="1800"/>
          </a:p>
        </p:txBody>
      </p:sp>
      <p:pic>
        <p:nvPicPr>
          <p:cNvPr id="24" name="圖片 23">
            <a:extLst>
              <a:ext uri="{FF2B5EF4-FFF2-40B4-BE49-F238E27FC236}">
                <a16:creationId xmlns:a16="http://schemas.microsoft.com/office/drawing/2014/main" id="{27A8566E-A77B-35B7-E071-8513CC116679}"/>
              </a:ext>
            </a:extLst>
          </p:cNvPr>
          <p:cNvPicPr>
            <a:picLocks noChangeAspect="1"/>
          </p:cNvPicPr>
          <p:nvPr/>
        </p:nvPicPr>
        <p:blipFill>
          <a:blip r:embed="rId4"/>
          <a:stretch>
            <a:fillRect/>
          </a:stretch>
        </p:blipFill>
        <p:spPr>
          <a:xfrm>
            <a:off x="10195382" y="3089760"/>
            <a:ext cx="2686425" cy="1528976"/>
          </a:xfrm>
          <a:prstGeom prst="rect">
            <a:avLst/>
          </a:prstGeom>
          <a:ln>
            <a:noFill/>
          </a:ln>
          <a:effectLst>
            <a:softEdge rad="112500"/>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a:lstStyle/>
          <a:p>
            <a:endParaRPr lang="zh-TW" alt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542937"/>
            <a:ext cx="7477601" cy="1388745"/>
          </a:xfrm>
          <a:prstGeom prst="rect">
            <a:avLst/>
          </a:prstGeom>
          <a:noFill/>
          <a:ln/>
        </p:spPr>
        <p:txBody>
          <a:bodyPr wrap="square" rtlCol="0" anchor="t"/>
          <a:lstStyle/>
          <a:p>
            <a:pPr marL="0" indent="0">
              <a:lnSpc>
                <a:spcPts val="5468"/>
              </a:lnSpc>
              <a:buNone/>
            </a:pPr>
            <a:r>
              <a:rPr lang="en-US" altLang="zh-TW" sz="4374" err="1">
                <a:solidFill>
                  <a:srgbClr val="6EB9FC"/>
                </a:solidFill>
                <a:latin typeface="Lora" pitchFamily="34" charset="0"/>
                <a:ea typeface="Lora" pitchFamily="34" charset="-122"/>
                <a:cs typeface="Lora" pitchFamily="34" charset="-120"/>
              </a:rPr>
              <a:t>ThingSpeak</a:t>
            </a:r>
            <a:r>
              <a:rPr lang="en-US" altLang="zh-TW" sz="4374">
                <a:solidFill>
                  <a:srgbClr val="6EB9FC"/>
                </a:solidFill>
                <a:latin typeface="Lora" pitchFamily="34" charset="0"/>
                <a:ea typeface="Lora" pitchFamily="34" charset="-122"/>
                <a:cs typeface="Lora" pitchFamily="34" charset="-120"/>
              </a:rPr>
              <a:t> Integration</a:t>
            </a:r>
            <a:endParaRPr lang="en-US" altLang="zh-TW" sz="4374"/>
          </a:p>
        </p:txBody>
      </p:sp>
      <p:sp>
        <p:nvSpPr>
          <p:cNvPr id="6" name="Text 3"/>
          <p:cNvSpPr/>
          <p:nvPr/>
        </p:nvSpPr>
        <p:spPr>
          <a:xfrm>
            <a:off x="6319599" y="3717738"/>
            <a:ext cx="7477601" cy="1421606"/>
          </a:xfrm>
          <a:prstGeom prst="rect">
            <a:avLst/>
          </a:prstGeom>
          <a:noFill/>
          <a:ln/>
        </p:spPr>
        <p:txBody>
          <a:bodyPr wrap="square" rtlCol="0" anchor="t"/>
          <a:lstStyle/>
          <a:p>
            <a:pPr marL="342900" indent="-342900">
              <a:lnSpc>
                <a:spcPts val="2799"/>
              </a:lnSpc>
              <a:buFont typeface="Arial" panose="020B0604020202020204" pitchFamily="34" charset="0"/>
              <a:buChar char="•"/>
            </a:pPr>
            <a:r>
              <a:rPr lang="en-US" sz="1750">
                <a:solidFill>
                  <a:schemeClr val="bg1"/>
                </a:solidFill>
                <a:latin typeface="Lora" pitchFamily="2" charset="0"/>
              </a:rPr>
              <a:t>Receive signals from motion sensor and door lock sensor</a:t>
            </a:r>
          </a:p>
          <a:p>
            <a:pPr marL="342900" indent="-342900">
              <a:lnSpc>
                <a:spcPts val="2799"/>
              </a:lnSpc>
              <a:buFont typeface="Arial" panose="020B0604020202020204" pitchFamily="34" charset="0"/>
              <a:buChar char="•"/>
            </a:pPr>
            <a:endParaRPr lang="en-US" sz="1750">
              <a:solidFill>
                <a:schemeClr val="bg1"/>
              </a:solidFill>
              <a:latin typeface="Lora" pitchFamily="2" charset="0"/>
            </a:endParaRPr>
          </a:p>
          <a:p>
            <a:pPr marL="342900" indent="-342900">
              <a:lnSpc>
                <a:spcPts val="2799"/>
              </a:lnSpc>
              <a:buFont typeface="Arial" panose="020B0604020202020204" pitchFamily="34" charset="0"/>
              <a:buChar char="•"/>
            </a:pPr>
            <a:r>
              <a:rPr lang="en-US" sz="1750">
                <a:solidFill>
                  <a:schemeClr val="bg1"/>
                </a:solidFill>
                <a:latin typeface="Lora" pitchFamily="2" charset="0"/>
              </a:rPr>
              <a:t>Immediately display any unusual activities in Chart</a:t>
            </a:r>
          </a:p>
          <a:p>
            <a:pPr marL="342900" indent="-342900">
              <a:lnSpc>
                <a:spcPts val="2799"/>
              </a:lnSpc>
              <a:buFont typeface="Arial" panose="020B0604020202020204" pitchFamily="34" charset="0"/>
              <a:buChar char="•"/>
            </a:pPr>
            <a:endParaRPr lang="en-US" sz="1750">
              <a:solidFill>
                <a:schemeClr val="bg1"/>
              </a:solidFill>
              <a:latin typeface="Lora" pitchFamily="2" charset="0"/>
            </a:endParaRPr>
          </a:p>
          <a:p>
            <a:pPr marL="342900" indent="-342900">
              <a:lnSpc>
                <a:spcPts val="2799"/>
              </a:lnSpc>
              <a:buFont typeface="Arial" panose="020B0604020202020204" pitchFamily="34" charset="0"/>
              <a:buChar char="•"/>
            </a:pPr>
            <a:r>
              <a:rPr lang="en-US" sz="1750">
                <a:solidFill>
                  <a:schemeClr val="bg1"/>
                </a:solidFill>
                <a:latin typeface="Lora" pitchFamily="2" charset="0"/>
              </a:rPr>
              <a:t>Security guards take action</a:t>
            </a:r>
          </a:p>
        </p:txBody>
      </p:sp>
      <p:pic>
        <p:nvPicPr>
          <p:cNvPr id="10" name="圖片 9">
            <a:extLst>
              <a:ext uri="{FF2B5EF4-FFF2-40B4-BE49-F238E27FC236}">
                <a16:creationId xmlns:a16="http://schemas.microsoft.com/office/drawing/2014/main" id="{2AB2BD2A-70F8-4440-EC13-DE5ABD625295}"/>
              </a:ext>
            </a:extLst>
          </p:cNvPr>
          <p:cNvPicPr>
            <a:picLocks noChangeAspect="1"/>
          </p:cNvPicPr>
          <p:nvPr/>
        </p:nvPicPr>
        <p:blipFill>
          <a:blip r:embed="rId4"/>
          <a:stretch>
            <a:fillRect/>
          </a:stretch>
        </p:blipFill>
        <p:spPr>
          <a:xfrm>
            <a:off x="0" y="0"/>
            <a:ext cx="5486399" cy="4114800"/>
          </a:xfrm>
          <a:prstGeom prst="rect">
            <a:avLst/>
          </a:prstGeom>
        </p:spPr>
      </p:pic>
      <p:pic>
        <p:nvPicPr>
          <p:cNvPr id="12" name="圖片 11">
            <a:extLst>
              <a:ext uri="{FF2B5EF4-FFF2-40B4-BE49-F238E27FC236}">
                <a16:creationId xmlns:a16="http://schemas.microsoft.com/office/drawing/2014/main" id="{13D0377D-8A35-84D8-C0FB-78DC05FCF699}"/>
              </a:ext>
            </a:extLst>
          </p:cNvPr>
          <p:cNvPicPr>
            <a:picLocks noChangeAspect="1"/>
          </p:cNvPicPr>
          <p:nvPr/>
        </p:nvPicPr>
        <p:blipFill>
          <a:blip r:embed="rId5"/>
          <a:stretch>
            <a:fillRect/>
          </a:stretch>
        </p:blipFill>
        <p:spPr>
          <a:xfrm>
            <a:off x="1" y="4114801"/>
            <a:ext cx="5486400" cy="4114800"/>
          </a:xfrm>
          <a:prstGeom prst="rect">
            <a:avLst/>
          </a:prstGeom>
        </p:spPr>
      </p:pic>
    </p:spTree>
    <p:extLst>
      <p:ext uri="{BB962C8B-B14F-4D97-AF65-F5344CB8AC3E}">
        <p14:creationId xmlns:p14="http://schemas.microsoft.com/office/powerpoint/2010/main" val="41653569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a:lstStyle/>
          <a:p>
            <a:endParaRPr lang="zh-TW" altLang="en-US"/>
          </a:p>
        </p:txBody>
      </p:sp>
      <p:sp>
        <p:nvSpPr>
          <p:cNvPr id="4" name="Text 2"/>
          <p:cNvSpPr/>
          <p:nvPr/>
        </p:nvSpPr>
        <p:spPr>
          <a:xfrm>
            <a:off x="2348389" y="1695926"/>
            <a:ext cx="9933503" cy="1388745"/>
          </a:xfrm>
          <a:prstGeom prst="rect">
            <a:avLst/>
          </a:prstGeom>
          <a:noFill/>
          <a:ln/>
        </p:spPr>
        <p:txBody>
          <a:bodyPr wrap="squar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Advantages of the IoT-Based Security System</a:t>
            </a:r>
            <a:endParaRPr lang="en-US" sz="4374" dirty="0"/>
          </a:p>
        </p:txBody>
      </p:sp>
      <p:sp>
        <p:nvSpPr>
          <p:cNvPr id="5" name="Text 3"/>
          <p:cNvSpPr/>
          <p:nvPr/>
        </p:nvSpPr>
        <p:spPr>
          <a:xfrm>
            <a:off x="2348389" y="3640098"/>
            <a:ext cx="2949416"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Comprehensive Security</a:t>
            </a:r>
            <a:endParaRPr lang="en-US" sz="2187" dirty="0"/>
          </a:p>
        </p:txBody>
      </p:sp>
      <p:sp>
        <p:nvSpPr>
          <p:cNvPr id="7" name="Text 5"/>
          <p:cNvSpPr/>
          <p:nvPr/>
        </p:nvSpPr>
        <p:spPr>
          <a:xfrm>
            <a:off x="5847398" y="3640098"/>
            <a:ext cx="2949416"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Improved Convenience</a:t>
            </a:r>
            <a:endParaRPr lang="en-US" sz="2187" dirty="0"/>
          </a:p>
        </p:txBody>
      </p:sp>
      <p:sp>
        <p:nvSpPr>
          <p:cNvPr id="9" name="Text 7"/>
          <p:cNvSpPr/>
          <p:nvPr/>
        </p:nvSpPr>
        <p:spPr>
          <a:xfrm>
            <a:off x="9346406" y="3640098"/>
            <a:ext cx="2949416"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Increased Speed and Efficiency</a:t>
            </a:r>
            <a:endParaRPr lang="en-US" sz="2187" dirty="0"/>
          </a:p>
        </p:txBody>
      </p:sp>
      <p:pic>
        <p:nvPicPr>
          <p:cNvPr id="12" name="Picture 11" descr="Business concept design. Increased quality, efficiency and speed graph  vector illustration 9268582 Vector Art at Vecteezy">
            <a:extLst>
              <a:ext uri="{FF2B5EF4-FFF2-40B4-BE49-F238E27FC236}">
                <a16:creationId xmlns:a16="http://schemas.microsoft.com/office/drawing/2014/main" id="{C22EDFE7-FC15-EEF8-5318-2E834D29AB56}"/>
              </a:ext>
            </a:extLst>
          </p:cNvPr>
          <p:cNvPicPr>
            <a:picLocks noChangeAspect="1"/>
          </p:cNvPicPr>
          <p:nvPr/>
        </p:nvPicPr>
        <p:blipFill>
          <a:blip r:embed="rId3"/>
          <a:stretch>
            <a:fillRect/>
          </a:stretch>
        </p:blipFill>
        <p:spPr>
          <a:xfrm>
            <a:off x="9508837" y="4686841"/>
            <a:ext cx="3408218" cy="2236426"/>
          </a:xfrm>
          <a:prstGeom prst="rect">
            <a:avLst/>
          </a:prstGeom>
        </p:spPr>
      </p:pic>
      <p:pic>
        <p:nvPicPr>
          <p:cNvPr id="13" name="Picture 12" descr="CUGIC | Setting Business Hours for Customers Convenience">
            <a:extLst>
              <a:ext uri="{FF2B5EF4-FFF2-40B4-BE49-F238E27FC236}">
                <a16:creationId xmlns:a16="http://schemas.microsoft.com/office/drawing/2014/main" id="{2C6B9976-FA81-D7EC-6983-2080D9FAEED0}"/>
              </a:ext>
            </a:extLst>
          </p:cNvPr>
          <p:cNvPicPr>
            <a:picLocks noChangeAspect="1"/>
          </p:cNvPicPr>
          <p:nvPr/>
        </p:nvPicPr>
        <p:blipFill>
          <a:blip r:embed="rId4"/>
          <a:stretch>
            <a:fillRect/>
          </a:stretch>
        </p:blipFill>
        <p:spPr>
          <a:xfrm>
            <a:off x="5721927" y="4684235"/>
            <a:ext cx="2743199" cy="2315529"/>
          </a:xfrm>
          <a:prstGeom prst="rect">
            <a:avLst/>
          </a:prstGeom>
        </p:spPr>
      </p:pic>
      <p:pic>
        <p:nvPicPr>
          <p:cNvPr id="14" name="Picture 13" descr="Comprehensive Icon Images – Browse 3,026 Stock Photos, Vectors, and Video |  Adobe Stock">
            <a:extLst>
              <a:ext uri="{FF2B5EF4-FFF2-40B4-BE49-F238E27FC236}">
                <a16:creationId xmlns:a16="http://schemas.microsoft.com/office/drawing/2014/main" id="{85B46735-8358-4EBE-25C4-DFCFF88FB256}"/>
              </a:ext>
            </a:extLst>
          </p:cNvPr>
          <p:cNvPicPr>
            <a:picLocks noChangeAspect="1"/>
          </p:cNvPicPr>
          <p:nvPr/>
        </p:nvPicPr>
        <p:blipFill>
          <a:blip r:embed="rId5"/>
          <a:stretch>
            <a:fillRect/>
          </a:stretch>
        </p:blipFill>
        <p:spPr>
          <a:xfrm>
            <a:off x="2213402" y="4683760"/>
            <a:ext cx="2445049" cy="2316479"/>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a:lstStyle/>
          <a:p>
            <a:endParaRPr lang="zh-TW" altLang="en-US"/>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348389" y="4456628"/>
            <a:ext cx="897636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Conclusions and Future Directions</a:t>
            </a:r>
            <a:endParaRPr lang="en-US" sz="4374" dirty="0"/>
          </a:p>
        </p:txBody>
      </p:sp>
      <p:sp>
        <p:nvSpPr>
          <p:cNvPr id="6" name="Text 3"/>
          <p:cNvSpPr/>
          <p:nvPr/>
        </p:nvSpPr>
        <p:spPr>
          <a:xfrm>
            <a:off x="2348389" y="5484257"/>
            <a:ext cx="9933503"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Our project aims to provide a comprehensive, integrated solution to modern campus security challenges. We are continually improving the system through rigorous testing and data analysis, and we aim to expand its capabilities to enhance campus safety further.</a:t>
            </a:r>
            <a:endParaRPr lang="en-US" sz="17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100800" y="0"/>
            <a:ext cx="14630400" cy="8229600"/>
          </a:xfrm>
          <a:prstGeom prst="rect">
            <a:avLst/>
          </a:prstGeom>
          <a:solidFill>
            <a:srgbClr val="252833"/>
          </a:solidFill>
          <a:ln/>
        </p:spPr>
        <p:txBody>
          <a:bodyPr/>
          <a:lstStyle/>
          <a:p>
            <a:endParaRPr lang="zh-TW" altLang="en-US"/>
          </a:p>
        </p:txBody>
      </p:sp>
      <p:sp>
        <p:nvSpPr>
          <p:cNvPr id="4" name="Text 2"/>
          <p:cNvSpPr/>
          <p:nvPr/>
        </p:nvSpPr>
        <p:spPr>
          <a:xfrm>
            <a:off x="2392620" y="3456621"/>
            <a:ext cx="9845040" cy="694373"/>
          </a:xfrm>
          <a:prstGeom prst="rect">
            <a:avLst/>
          </a:prstGeom>
          <a:noFill/>
          <a:ln/>
        </p:spPr>
        <p:txBody>
          <a:bodyPr wrap="none" rtlCol="0" anchor="t"/>
          <a:lstStyle/>
          <a:p>
            <a:pPr marL="0" indent="0" algn="ctr">
              <a:lnSpc>
                <a:spcPts val="5468"/>
              </a:lnSpc>
              <a:buNone/>
            </a:pPr>
            <a:r>
              <a:rPr lang="en-US" sz="4374">
                <a:solidFill>
                  <a:srgbClr val="6EB9FC"/>
                </a:solidFill>
                <a:latin typeface="Lora" pitchFamily="34" charset="0"/>
              </a:rPr>
              <a:t>The End</a:t>
            </a:r>
          </a:p>
          <a:p>
            <a:pPr marL="0" indent="0" algn="ctr">
              <a:lnSpc>
                <a:spcPts val="5468"/>
              </a:lnSpc>
              <a:buNone/>
            </a:pPr>
            <a:r>
              <a:rPr lang="en-US" altLang="zh-TW" sz="4374">
                <a:solidFill>
                  <a:srgbClr val="6EB9FC"/>
                </a:solidFill>
                <a:latin typeface="Lora" pitchFamily="34" charset="0"/>
              </a:rPr>
              <a:t>Thankyou for listening</a:t>
            </a:r>
            <a:br>
              <a:rPr lang="en-US" sz="4374">
                <a:solidFill>
                  <a:srgbClr val="6EB9FC"/>
                </a:solidFill>
                <a:latin typeface="Lora" pitchFamily="34" charset="0"/>
              </a:rPr>
            </a:br>
            <a:endParaRPr lang="en-US" sz="4374"/>
          </a:p>
        </p:txBody>
      </p:sp>
      <p:sp>
        <p:nvSpPr>
          <p:cNvPr id="5" name="Text 3"/>
          <p:cNvSpPr/>
          <p:nvPr/>
        </p:nvSpPr>
        <p:spPr>
          <a:xfrm>
            <a:off x="2348389" y="4150995"/>
            <a:ext cx="9933503" cy="1066205"/>
          </a:xfrm>
          <a:prstGeom prst="rect">
            <a:avLst/>
          </a:prstGeom>
          <a:noFill/>
          <a:ln/>
        </p:spPr>
        <p:txBody>
          <a:bodyPr wrap="square" rtlCol="0" anchor="t"/>
          <a:lstStyle/>
          <a:p>
            <a:pPr marL="0" indent="0">
              <a:lnSpc>
                <a:spcPts val="2799"/>
              </a:lnSpc>
              <a:buNone/>
            </a:pPr>
            <a:endParaRPr lang="en-US" sz="1750"/>
          </a:p>
        </p:txBody>
      </p:sp>
    </p:spTree>
    <p:extLst>
      <p:ext uri="{BB962C8B-B14F-4D97-AF65-F5344CB8AC3E}">
        <p14:creationId xmlns:p14="http://schemas.microsoft.com/office/powerpoint/2010/main" val="1049853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80467" y="0"/>
            <a:ext cx="14630400" cy="8229600"/>
          </a:xfrm>
          <a:prstGeom prst="rect">
            <a:avLst/>
          </a:prstGeom>
          <a:solidFill>
            <a:srgbClr val="252833"/>
          </a:solidFill>
          <a:ln/>
        </p:spPr>
        <p:txBody>
          <a:bodyPr/>
          <a:lstStyle/>
          <a:p>
            <a:endParaRPr lang="zh-TW" alt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3067883"/>
            <a:ext cx="4443889"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Introduction</a:t>
            </a:r>
            <a:endParaRPr lang="en-US" sz="4374" dirty="0"/>
          </a:p>
        </p:txBody>
      </p:sp>
      <p:sp>
        <p:nvSpPr>
          <p:cNvPr id="6"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Today's college campuses need better security infrastructure to keep up with the growing challenges and evolving threats. In this presentation, we will discuss an integrated approach to utilizing IoT technology to enhance campus security.</a:t>
            </a:r>
            <a:endParaRPr lang="en-US" sz="1750" dirty="0"/>
          </a:p>
        </p:txBody>
      </p:sp>
      <p:pic>
        <p:nvPicPr>
          <p:cNvPr id="1026" name="Picture 2" descr="people walking near Paccar Hall University of Washington during daytime">
            <a:extLst>
              <a:ext uri="{FF2B5EF4-FFF2-40B4-BE49-F238E27FC236}">
                <a16:creationId xmlns:a16="http://schemas.microsoft.com/office/drawing/2014/main" id="{F7B94A81-F93E-BC94-2837-6E536142AC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 y="0"/>
            <a:ext cx="5486401"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a:lstStyle/>
          <a:p>
            <a:endParaRPr lang="zh-TW" altLang="en-US"/>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348389" y="4109442"/>
            <a:ext cx="9933503" cy="1388745"/>
          </a:xfrm>
          <a:prstGeom prst="rect">
            <a:avLst/>
          </a:prstGeom>
          <a:noFill/>
          <a:ln/>
        </p:spPr>
        <p:txBody>
          <a:bodyPr wrap="squar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The Growing Need for Advanced Security</a:t>
            </a:r>
            <a:endParaRPr lang="en-US" sz="4374" dirty="0"/>
          </a:p>
        </p:txBody>
      </p:sp>
      <p:sp>
        <p:nvSpPr>
          <p:cNvPr id="6" name="Text 3"/>
          <p:cNvSpPr/>
          <p:nvPr/>
        </p:nvSpPr>
        <p:spPr>
          <a:xfrm>
            <a:off x="2348389" y="5831443"/>
            <a:ext cx="9933503" cy="1066205"/>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The landscape of campus security has evolved significantly over the years. Increased instances of violence and theft have made traditional campus safety methods insufficient. Our integrated approach aims to provide enhanced security through modern technology.</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a:lstStyle/>
          <a:p>
            <a:endParaRPr lang="zh-TW" altLang="en-US"/>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348389" y="3420785"/>
            <a:ext cx="658368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Key Challenges Identified</a:t>
            </a:r>
            <a:endParaRPr lang="en-US" sz="4374" dirty="0"/>
          </a:p>
        </p:txBody>
      </p:sp>
      <p:sp>
        <p:nvSpPr>
          <p:cNvPr id="6" name="Shape 3"/>
          <p:cNvSpPr/>
          <p:nvPr/>
        </p:nvSpPr>
        <p:spPr>
          <a:xfrm>
            <a:off x="2348389" y="4448413"/>
            <a:ext cx="3163014" cy="3137892"/>
          </a:xfrm>
          <a:prstGeom prst="roundRect">
            <a:avLst>
              <a:gd name="adj" fmla="val 2124"/>
            </a:avLst>
          </a:prstGeom>
          <a:solidFill>
            <a:srgbClr val="2F3343"/>
          </a:solidFill>
          <a:ln/>
        </p:spPr>
        <p:txBody>
          <a:bodyPr/>
          <a:lstStyle/>
          <a:p>
            <a:endParaRPr lang="zh-TW" altLang="en-US"/>
          </a:p>
        </p:txBody>
      </p:sp>
      <p:sp>
        <p:nvSpPr>
          <p:cNvPr id="7" name="Text 4"/>
          <p:cNvSpPr/>
          <p:nvPr/>
        </p:nvSpPr>
        <p:spPr>
          <a:xfrm>
            <a:off x="2570559" y="4670584"/>
            <a:ext cx="2718673"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Unauthorized Access</a:t>
            </a:r>
            <a:endParaRPr lang="en-US" sz="2187" dirty="0"/>
          </a:p>
        </p:txBody>
      </p:sp>
      <p:sp>
        <p:nvSpPr>
          <p:cNvPr id="8" name="Text 5"/>
          <p:cNvSpPr/>
          <p:nvPr/>
        </p:nvSpPr>
        <p:spPr>
          <a:xfrm>
            <a:off x="2570559" y="5587127"/>
            <a:ext cx="2718673" cy="1421606"/>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Limiting access to sensitive areas of the campus is crucial to ensuring safety and privacy.</a:t>
            </a:r>
            <a:endParaRPr lang="en-US" sz="1750" dirty="0"/>
          </a:p>
        </p:txBody>
      </p:sp>
      <p:sp>
        <p:nvSpPr>
          <p:cNvPr id="9" name="Shape 6"/>
          <p:cNvSpPr/>
          <p:nvPr/>
        </p:nvSpPr>
        <p:spPr>
          <a:xfrm>
            <a:off x="5733574" y="4448413"/>
            <a:ext cx="3163014" cy="3137892"/>
          </a:xfrm>
          <a:prstGeom prst="roundRect">
            <a:avLst>
              <a:gd name="adj" fmla="val 2124"/>
            </a:avLst>
          </a:prstGeom>
          <a:solidFill>
            <a:srgbClr val="2F3343"/>
          </a:solidFill>
          <a:ln/>
        </p:spPr>
        <p:txBody>
          <a:bodyPr/>
          <a:lstStyle/>
          <a:p>
            <a:endParaRPr lang="zh-TW" altLang="en-US"/>
          </a:p>
        </p:txBody>
      </p:sp>
      <p:sp>
        <p:nvSpPr>
          <p:cNvPr id="10" name="Text 7"/>
          <p:cNvSpPr/>
          <p:nvPr/>
        </p:nvSpPr>
        <p:spPr>
          <a:xfrm>
            <a:off x="5955744" y="4670584"/>
            <a:ext cx="2718673"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After-Hours Security</a:t>
            </a:r>
            <a:endParaRPr lang="en-US" sz="2187" dirty="0"/>
          </a:p>
        </p:txBody>
      </p:sp>
      <p:sp>
        <p:nvSpPr>
          <p:cNvPr id="11" name="Text 8"/>
          <p:cNvSpPr/>
          <p:nvPr/>
        </p:nvSpPr>
        <p:spPr>
          <a:xfrm>
            <a:off x="5955744" y="5587127"/>
            <a:ext cx="2718673" cy="1421606"/>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Ensuring campus security measures extend beyond regular class hours is essential.</a:t>
            </a:r>
            <a:endParaRPr lang="en-US" sz="1750" dirty="0"/>
          </a:p>
        </p:txBody>
      </p:sp>
      <p:sp>
        <p:nvSpPr>
          <p:cNvPr id="12" name="Shape 9"/>
          <p:cNvSpPr/>
          <p:nvPr/>
        </p:nvSpPr>
        <p:spPr>
          <a:xfrm>
            <a:off x="9118759" y="4448413"/>
            <a:ext cx="3163014" cy="3137892"/>
          </a:xfrm>
          <a:prstGeom prst="roundRect">
            <a:avLst>
              <a:gd name="adj" fmla="val 2124"/>
            </a:avLst>
          </a:prstGeom>
          <a:solidFill>
            <a:srgbClr val="2F3343"/>
          </a:solidFill>
          <a:ln/>
        </p:spPr>
        <p:txBody>
          <a:bodyPr/>
          <a:lstStyle/>
          <a:p>
            <a:endParaRPr lang="zh-TW" altLang="en-US"/>
          </a:p>
        </p:txBody>
      </p:sp>
      <p:sp>
        <p:nvSpPr>
          <p:cNvPr id="13" name="Text 10"/>
          <p:cNvSpPr/>
          <p:nvPr/>
        </p:nvSpPr>
        <p:spPr>
          <a:xfrm>
            <a:off x="9340929" y="4670584"/>
            <a:ext cx="2718673" cy="694373"/>
          </a:xfrm>
          <a:prstGeom prst="rect">
            <a:avLst/>
          </a:prstGeom>
          <a:noFill/>
          <a:ln/>
        </p:spPr>
        <p:txBody>
          <a:bodyPr wrap="squar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Ensuring Doors are Secured</a:t>
            </a:r>
            <a:endParaRPr lang="en-US" sz="2187" dirty="0"/>
          </a:p>
        </p:txBody>
      </p:sp>
      <p:sp>
        <p:nvSpPr>
          <p:cNvPr id="14" name="Text 11"/>
          <p:cNvSpPr/>
          <p:nvPr/>
        </p:nvSpPr>
        <p:spPr>
          <a:xfrm>
            <a:off x="9340929" y="5587127"/>
            <a:ext cx="2718673" cy="1777008"/>
          </a:xfrm>
          <a:prstGeom prst="rect">
            <a:avLst/>
          </a:prstGeom>
          <a:noFill/>
          <a:ln/>
        </p:spPr>
        <p:txBody>
          <a:bodyPr wrap="square" rtlCol="0" anchor="t"/>
          <a:lstStyle/>
          <a:p>
            <a:pPr marL="0" indent="0">
              <a:lnSpc>
                <a:spcPts val="2799"/>
              </a:lnSpc>
              <a:buNone/>
            </a:pPr>
            <a:r>
              <a:rPr lang="en-US" sz="1750" dirty="0">
                <a:solidFill>
                  <a:srgbClr val="D6E5EF"/>
                </a:solidFill>
                <a:latin typeface="Source Sans Pro" pitchFamily="34" charset="0"/>
                <a:ea typeface="Source Sans Pro" pitchFamily="34" charset="-122"/>
                <a:cs typeface="Source Sans Pro" pitchFamily="34" charset="-120"/>
              </a:rPr>
              <a:t>Keeping doors and gates locked at all times is necessary to prevent unauthorized entry into campus buildings.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a:lstStyle/>
          <a:p>
            <a:endParaRPr lang="zh-TW" altLang="en-US"/>
          </a:p>
        </p:txBody>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083707"/>
            <a:ext cx="882396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Objective and Goals of the Project</a:t>
            </a:r>
            <a:endParaRPr lang="en-US" sz="4374" dirty="0"/>
          </a:p>
        </p:txBody>
      </p:sp>
      <p:sp>
        <p:nvSpPr>
          <p:cNvPr id="6" name="Shape 3"/>
          <p:cNvSpPr/>
          <p:nvPr/>
        </p:nvSpPr>
        <p:spPr>
          <a:xfrm>
            <a:off x="4490799" y="2284928"/>
            <a:ext cx="499943" cy="499943"/>
          </a:xfrm>
          <a:prstGeom prst="roundRect">
            <a:avLst>
              <a:gd name="adj" fmla="val 13333"/>
            </a:avLst>
          </a:prstGeom>
          <a:solidFill>
            <a:srgbClr val="2F3343"/>
          </a:solidFill>
          <a:ln/>
        </p:spPr>
        <p:txBody>
          <a:bodyPr/>
          <a:lstStyle/>
          <a:p>
            <a:endParaRPr lang="zh-TW" altLang="en-US"/>
          </a:p>
        </p:txBody>
      </p:sp>
      <p:sp>
        <p:nvSpPr>
          <p:cNvPr id="7" name="Text 4"/>
          <p:cNvSpPr/>
          <p:nvPr/>
        </p:nvSpPr>
        <p:spPr>
          <a:xfrm>
            <a:off x="4679752" y="2326600"/>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8" name="Text 5"/>
          <p:cNvSpPr/>
          <p:nvPr/>
        </p:nvSpPr>
        <p:spPr>
          <a:xfrm>
            <a:off x="5212913" y="2361248"/>
            <a:ext cx="240792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Improved Security</a:t>
            </a:r>
            <a:endParaRPr lang="en-US" sz="2187" dirty="0"/>
          </a:p>
        </p:txBody>
      </p:sp>
      <p:sp>
        <p:nvSpPr>
          <p:cNvPr id="9" name="Text 6"/>
          <p:cNvSpPr/>
          <p:nvPr/>
        </p:nvSpPr>
        <p:spPr>
          <a:xfrm>
            <a:off x="5212913" y="2930604"/>
            <a:ext cx="8584287" cy="710803"/>
          </a:xfrm>
          <a:prstGeom prst="rect">
            <a:avLst/>
          </a:prstGeom>
          <a:noFill/>
          <a:ln/>
        </p:spPr>
        <p:txBody>
          <a:bodyPr wrap="square" lIns="91440" tIns="45720" rIns="91440" bIns="45720" rtlCol="0" anchor="t"/>
          <a:lstStyle/>
          <a:p>
            <a:pPr marL="285750" indent="-285750">
              <a:lnSpc>
                <a:spcPts val="2799"/>
              </a:lnSpc>
              <a:buFont typeface="Arial"/>
              <a:buChar char="•"/>
            </a:pPr>
            <a:r>
              <a:rPr lang="en-US" sz="1750" dirty="0">
                <a:solidFill>
                  <a:srgbClr val="D6E5EF"/>
                </a:solidFill>
                <a:latin typeface="Source Sans Pro"/>
                <a:ea typeface="Source Sans Pro"/>
                <a:cs typeface="Source Sans Pro" pitchFamily="34" charset="-120"/>
              </a:rPr>
              <a:t>improve </a:t>
            </a:r>
            <a:r>
              <a:rPr lang="en-US" dirty="0">
                <a:solidFill>
                  <a:srgbClr val="D6E5EF"/>
                </a:solidFill>
                <a:ea typeface="+mn-lt"/>
                <a:cs typeface="+mn-lt"/>
              </a:rPr>
              <a:t>campus </a:t>
            </a:r>
            <a:r>
              <a:rPr lang="en-US" sz="1750" dirty="0">
                <a:solidFill>
                  <a:srgbClr val="D6E5EF"/>
                </a:solidFill>
                <a:latin typeface="Source Sans Pro"/>
                <a:ea typeface="Source Sans Pro"/>
                <a:cs typeface="Source Sans Pro" pitchFamily="34" charset="-120"/>
              </a:rPr>
              <a:t>overall security.</a:t>
            </a:r>
            <a:endParaRPr lang="en-US" sz="1750" dirty="0">
              <a:latin typeface="Source Sans Pro"/>
              <a:ea typeface="Source Sans Pro"/>
            </a:endParaRPr>
          </a:p>
        </p:txBody>
      </p:sp>
      <p:sp>
        <p:nvSpPr>
          <p:cNvPr id="10" name="Shape 7"/>
          <p:cNvSpPr/>
          <p:nvPr/>
        </p:nvSpPr>
        <p:spPr>
          <a:xfrm>
            <a:off x="4490799" y="4037171"/>
            <a:ext cx="499943" cy="499943"/>
          </a:xfrm>
          <a:prstGeom prst="roundRect">
            <a:avLst>
              <a:gd name="adj" fmla="val 13333"/>
            </a:avLst>
          </a:prstGeom>
          <a:solidFill>
            <a:srgbClr val="2F3343"/>
          </a:solidFill>
          <a:ln/>
        </p:spPr>
        <p:txBody>
          <a:bodyPr/>
          <a:lstStyle/>
          <a:p>
            <a:endParaRPr lang="zh-TW" altLang="en-US"/>
          </a:p>
        </p:txBody>
      </p:sp>
      <p:sp>
        <p:nvSpPr>
          <p:cNvPr id="11" name="Text 8"/>
          <p:cNvSpPr/>
          <p:nvPr/>
        </p:nvSpPr>
        <p:spPr>
          <a:xfrm>
            <a:off x="4653082" y="4078843"/>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2" name="Text 9"/>
          <p:cNvSpPr/>
          <p:nvPr/>
        </p:nvSpPr>
        <p:spPr>
          <a:xfrm>
            <a:off x="5212913" y="4113490"/>
            <a:ext cx="3566160" cy="347186"/>
          </a:xfrm>
          <a:prstGeom prst="rect">
            <a:avLst/>
          </a:prstGeom>
          <a:noFill/>
          <a:ln/>
        </p:spPr>
        <p:txBody>
          <a:bodyPr wrap="none" rtlCol="0" anchor="t"/>
          <a:lstStyle/>
          <a:p>
            <a:pPr marL="0" indent="0">
              <a:lnSpc>
                <a:spcPts val="2734"/>
              </a:lnSpc>
              <a:buNone/>
            </a:pPr>
            <a:r>
              <a:rPr lang="en-US" sz="2187" dirty="0">
                <a:solidFill>
                  <a:srgbClr val="6EB9FC"/>
                </a:solidFill>
                <a:latin typeface="Lora" pitchFamily="34" charset="0"/>
                <a:ea typeface="Lora" pitchFamily="34" charset="-122"/>
                <a:cs typeface="Lora" pitchFamily="34" charset="-120"/>
              </a:rPr>
              <a:t>Efficiency and Convenience</a:t>
            </a:r>
            <a:endParaRPr lang="en-US" sz="2187" dirty="0"/>
          </a:p>
        </p:txBody>
      </p:sp>
      <p:sp>
        <p:nvSpPr>
          <p:cNvPr id="13" name="Text 10"/>
          <p:cNvSpPr/>
          <p:nvPr/>
        </p:nvSpPr>
        <p:spPr>
          <a:xfrm>
            <a:off x="5212913" y="4682847"/>
            <a:ext cx="8584287" cy="710803"/>
          </a:xfrm>
          <a:prstGeom prst="rect">
            <a:avLst/>
          </a:prstGeom>
          <a:noFill/>
          <a:ln/>
        </p:spPr>
        <p:txBody>
          <a:bodyPr wrap="square" lIns="91440" tIns="45720" rIns="91440" bIns="45720" rtlCol="0" anchor="t"/>
          <a:lstStyle/>
          <a:p>
            <a:pPr marL="285750" indent="-285750">
              <a:lnSpc>
                <a:spcPts val="2799"/>
              </a:lnSpc>
              <a:buFont typeface="Arial"/>
              <a:buChar char="•"/>
            </a:pPr>
            <a:r>
              <a:rPr lang="en-US" sz="1750" dirty="0">
                <a:solidFill>
                  <a:srgbClr val="D6E5EF"/>
                </a:solidFill>
                <a:latin typeface="Source Sans Pro"/>
                <a:ea typeface="Source Sans Pro"/>
                <a:cs typeface="Source Sans Pro" pitchFamily="34" charset="-120"/>
              </a:rPr>
              <a:t>increase convenience for security crew</a:t>
            </a:r>
            <a:endParaRPr lang="en-US" sz="1750" dirty="0">
              <a:solidFill>
                <a:srgbClr val="D6E5EF"/>
              </a:solidFill>
              <a:latin typeface="Source Sans Pro"/>
              <a:ea typeface="Source Sans Pro"/>
            </a:endParaRPr>
          </a:p>
        </p:txBody>
      </p:sp>
      <p:sp>
        <p:nvSpPr>
          <p:cNvPr id="14" name="Shape 11"/>
          <p:cNvSpPr/>
          <p:nvPr/>
        </p:nvSpPr>
        <p:spPr>
          <a:xfrm>
            <a:off x="4490799" y="5789414"/>
            <a:ext cx="499943" cy="499943"/>
          </a:xfrm>
          <a:prstGeom prst="roundRect">
            <a:avLst>
              <a:gd name="adj" fmla="val 13333"/>
            </a:avLst>
          </a:prstGeom>
          <a:solidFill>
            <a:srgbClr val="2F3343"/>
          </a:solidFill>
          <a:ln/>
        </p:spPr>
        <p:txBody>
          <a:bodyPr/>
          <a:lstStyle/>
          <a:p>
            <a:endParaRPr lang="zh-TW" altLang="en-US"/>
          </a:p>
        </p:txBody>
      </p:sp>
      <p:sp>
        <p:nvSpPr>
          <p:cNvPr id="15" name="Text 12"/>
          <p:cNvSpPr/>
          <p:nvPr/>
        </p:nvSpPr>
        <p:spPr>
          <a:xfrm>
            <a:off x="4649272" y="5831086"/>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16" name="Text 13"/>
          <p:cNvSpPr/>
          <p:nvPr/>
        </p:nvSpPr>
        <p:spPr>
          <a:xfrm>
            <a:off x="5212913" y="5865733"/>
            <a:ext cx="3291840" cy="347186"/>
          </a:xfrm>
          <a:prstGeom prst="rect">
            <a:avLst/>
          </a:prstGeom>
          <a:noFill/>
          <a:ln/>
        </p:spPr>
        <p:txBody>
          <a:bodyPr wrap="none" lIns="91440" tIns="45720" rIns="91440" bIns="45720" rtlCol="0" anchor="t"/>
          <a:lstStyle/>
          <a:p>
            <a:pPr>
              <a:lnSpc>
                <a:spcPts val="2734"/>
              </a:lnSpc>
            </a:pPr>
            <a:r>
              <a:rPr lang="en-US" sz="2150" dirty="0">
                <a:solidFill>
                  <a:srgbClr val="6EB9FC"/>
                </a:solidFill>
                <a:latin typeface="Lora"/>
              </a:rPr>
              <a:t>Day-time and night-time situation</a:t>
            </a:r>
          </a:p>
        </p:txBody>
      </p:sp>
      <p:sp>
        <p:nvSpPr>
          <p:cNvPr id="17" name="Text 14"/>
          <p:cNvSpPr/>
          <p:nvPr/>
        </p:nvSpPr>
        <p:spPr>
          <a:xfrm>
            <a:off x="5212913" y="6435090"/>
            <a:ext cx="8584287" cy="1061784"/>
          </a:xfrm>
          <a:prstGeom prst="rect">
            <a:avLst/>
          </a:prstGeom>
          <a:noFill/>
          <a:ln/>
        </p:spPr>
        <p:txBody>
          <a:bodyPr wrap="square" lIns="91440" tIns="45720" rIns="91440" bIns="45720" rtlCol="0" anchor="t"/>
          <a:lstStyle/>
          <a:p>
            <a:pPr marL="342900" indent="-342900">
              <a:lnSpc>
                <a:spcPts val="2799"/>
              </a:lnSpc>
              <a:buFont typeface="Arial"/>
              <a:buChar char="•"/>
            </a:pPr>
            <a:r>
              <a:rPr lang="en-US" sz="1750" dirty="0">
                <a:solidFill>
                  <a:srgbClr val="D6E5EF"/>
                </a:solidFill>
                <a:latin typeface="Source Sans Pro"/>
                <a:ea typeface="Source Sans Pro"/>
                <a:cs typeface="Source Sans Pro" pitchFamily="34" charset="-120"/>
              </a:rPr>
              <a:t>24 hours protection</a:t>
            </a:r>
            <a:endParaRPr lang="en-US" dirty="0"/>
          </a:p>
          <a:p>
            <a:pPr marL="342900" indent="-342900">
              <a:lnSpc>
                <a:spcPts val="2799"/>
              </a:lnSpc>
              <a:buFont typeface="Arial"/>
              <a:buChar char="•"/>
            </a:pPr>
            <a:r>
              <a:rPr lang="en-US" sz="1750" dirty="0">
                <a:solidFill>
                  <a:srgbClr val="D6E5EF"/>
                </a:solidFill>
                <a:latin typeface="Source Sans Pro"/>
                <a:ea typeface="Source Sans Pro"/>
                <a:cs typeface="Source Sans Pro" pitchFamily="34" charset="-120"/>
              </a:rPr>
              <a:t>RFID access control </a:t>
            </a:r>
            <a:r>
              <a:rPr lang="en-US" sz="1750" dirty="0">
                <a:solidFill>
                  <a:srgbClr val="D6E5EF"/>
                </a:solidFill>
                <a:latin typeface="Source Sans Pro"/>
                <a:ea typeface="Source Sans Pro"/>
                <a:cs typeface="+mn-lt"/>
              </a:rPr>
              <a:t>(</a:t>
            </a:r>
            <a:r>
              <a:rPr lang="en-US" dirty="0">
                <a:solidFill>
                  <a:srgbClr val="D6E5EF"/>
                </a:solidFill>
                <a:ea typeface="+mn-lt"/>
                <a:cs typeface="+mn-lt"/>
              </a:rPr>
              <a:t>Day-time</a:t>
            </a:r>
            <a:r>
              <a:rPr lang="en-US" dirty="0">
                <a:solidFill>
                  <a:srgbClr val="D6E5EF"/>
                </a:solidFill>
                <a:latin typeface="Calibri"/>
                <a:ea typeface="Source Sans Pro"/>
                <a:cs typeface="+mn-lt"/>
              </a:rPr>
              <a:t>)</a:t>
            </a:r>
            <a:endParaRPr lang="en-US" sz="1750" dirty="0">
              <a:solidFill>
                <a:srgbClr val="D6E5EF"/>
              </a:solidFill>
              <a:latin typeface="Source Sans Pro"/>
              <a:ea typeface="Source Sans Pro"/>
              <a:cs typeface="Calibri"/>
            </a:endParaRPr>
          </a:p>
          <a:p>
            <a:pPr marL="342900" indent="-342900">
              <a:lnSpc>
                <a:spcPts val="2799"/>
              </a:lnSpc>
              <a:buFont typeface="Arial"/>
              <a:buChar char="•"/>
            </a:pPr>
            <a:r>
              <a:rPr lang="en-US" sz="1750" dirty="0">
                <a:solidFill>
                  <a:srgbClr val="D6E5EF"/>
                </a:solidFill>
                <a:ea typeface="+mn-lt"/>
                <a:cs typeface="+mn-lt"/>
              </a:rPr>
              <a:t>Theft prevention </a:t>
            </a:r>
            <a:r>
              <a:rPr lang="en-US" dirty="0">
                <a:solidFill>
                  <a:srgbClr val="D6E5EF"/>
                </a:solidFill>
                <a:ea typeface="+mn-lt"/>
                <a:cs typeface="+mn-lt"/>
              </a:rPr>
              <a:t>(Night-time)</a:t>
            </a:r>
            <a:endParaRPr lang="en-US" sz="1750" dirty="0">
              <a:solidFill>
                <a:srgbClr val="D6E5EF"/>
              </a:solidFill>
              <a:latin typeface="Source Sans Pro"/>
              <a:ea typeface="Source Sans Pr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147782"/>
            <a:ext cx="14630400" cy="8229600"/>
          </a:xfrm>
          <a:prstGeom prst="rect">
            <a:avLst/>
          </a:prstGeom>
          <a:solidFill>
            <a:srgbClr val="252833"/>
          </a:solidFill>
          <a:ln/>
        </p:spPr>
        <p:txBody>
          <a:bodyPr/>
          <a:lstStyle/>
          <a:p>
            <a:r>
              <a:rPr lang="en-US" sz="1800" baseline="0">
                <a:solidFill>
                  <a:srgbClr val="D6E5EF"/>
                </a:solidFill>
                <a:latin typeface="Calibri"/>
              </a:rPr>
              <a:t>Database </a:t>
            </a:r>
            <a:endParaRPr lang="zh-TW" altLang="en-US"/>
          </a:p>
        </p:txBody>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4353" y="3422156"/>
            <a:ext cx="7360920" cy="694373"/>
          </a:xfrm>
          <a:prstGeom prst="rect">
            <a:avLst/>
          </a:prstGeom>
          <a:noFill/>
          <a:ln/>
        </p:spPr>
        <p:txBody>
          <a:bodyPr wrap="none" lIns="91440" tIns="45720" rIns="91440" bIns="45720" rtlCol="0" anchor="t"/>
          <a:lstStyle/>
          <a:p>
            <a:pPr>
              <a:lnSpc>
                <a:spcPts val="5468"/>
              </a:lnSpc>
            </a:pPr>
            <a:r>
              <a:rPr lang="en-US" sz="4350" dirty="0">
                <a:solidFill>
                  <a:srgbClr val="6EB9FC"/>
                </a:solidFill>
                <a:latin typeface="Lora"/>
                <a:ea typeface="Lora" pitchFamily="34" charset="-122"/>
                <a:cs typeface="Lora" pitchFamily="34" charset="-120"/>
              </a:rPr>
              <a:t>Access Control System (Day time)</a:t>
            </a:r>
            <a:endParaRPr lang="en-US" sz="4350" dirty="0">
              <a:latin typeface="Lora"/>
            </a:endParaRPr>
          </a:p>
        </p:txBody>
      </p:sp>
      <p:pic>
        <p:nvPicPr>
          <p:cNvPr id="9" name="Picture 8" descr="green and yellow trees under blue sky during daytime">
            <a:extLst>
              <a:ext uri="{FF2B5EF4-FFF2-40B4-BE49-F238E27FC236}">
                <a16:creationId xmlns:a16="http://schemas.microsoft.com/office/drawing/2014/main" id="{C078204E-4EC8-2661-734D-39EC71A83F41}"/>
              </a:ext>
            </a:extLst>
          </p:cNvPr>
          <p:cNvPicPr>
            <a:picLocks noChangeAspect="1"/>
          </p:cNvPicPr>
          <p:nvPr/>
        </p:nvPicPr>
        <p:blipFill>
          <a:blip r:embed="rId4"/>
          <a:stretch>
            <a:fillRect/>
          </a:stretch>
        </p:blipFill>
        <p:spPr>
          <a:xfrm>
            <a:off x="-4618" y="2221"/>
            <a:ext cx="14639634" cy="3376065"/>
          </a:xfrm>
          <a:prstGeom prst="rect">
            <a:avLst/>
          </a:prstGeom>
        </p:spPr>
      </p:pic>
      <p:pic>
        <p:nvPicPr>
          <p:cNvPr id="10" name="Graphic 9" descr="Alarm Bell Vector SVG Icon (19) - SVG Repo">
            <a:extLst>
              <a:ext uri="{FF2B5EF4-FFF2-40B4-BE49-F238E27FC236}">
                <a16:creationId xmlns:a16="http://schemas.microsoft.com/office/drawing/2014/main" id="{97C6F23A-D591-78FD-1302-EB2146884EB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5964" y="4765964"/>
            <a:ext cx="1653310" cy="1671782"/>
          </a:xfrm>
          <a:prstGeom prst="rect">
            <a:avLst/>
          </a:prstGeom>
        </p:spPr>
      </p:pic>
      <p:sp>
        <p:nvSpPr>
          <p:cNvPr id="11" name="Text 3">
            <a:extLst>
              <a:ext uri="{FF2B5EF4-FFF2-40B4-BE49-F238E27FC236}">
                <a16:creationId xmlns:a16="http://schemas.microsoft.com/office/drawing/2014/main" id="{EB724EDB-1FBC-3E29-DD29-29D568047D7E}"/>
              </a:ext>
            </a:extLst>
          </p:cNvPr>
          <p:cNvSpPr/>
          <p:nvPr/>
        </p:nvSpPr>
        <p:spPr>
          <a:xfrm>
            <a:off x="953698" y="6842003"/>
            <a:ext cx="1436049" cy="502787"/>
          </a:xfrm>
          <a:prstGeom prst="rect">
            <a:avLst/>
          </a:prstGeom>
          <a:noFill/>
          <a:ln/>
        </p:spPr>
        <p:txBody>
          <a:bodyPr wrap="square" lIns="91440" tIns="45720" rIns="91440" bIns="45720" rtlCol="0" anchor="t"/>
          <a:lstStyle/>
          <a:p>
            <a:pPr marL="342900" indent="-342900">
              <a:lnSpc>
                <a:spcPts val="2799"/>
              </a:lnSpc>
              <a:buAutoNum type="arabicPeriod"/>
            </a:pPr>
            <a:r>
              <a:rPr lang="en-US" sz="1750">
                <a:solidFill>
                  <a:srgbClr val="D6E5EF"/>
                </a:solidFill>
                <a:latin typeface="Source Sans Pro"/>
                <a:ea typeface="Source Sans Pro"/>
                <a:cs typeface="+mn-lt"/>
              </a:rPr>
              <a:t>Buzzer</a:t>
            </a:r>
            <a:endParaRPr lang="en-US"/>
          </a:p>
          <a:p>
            <a:pPr>
              <a:lnSpc>
                <a:spcPts val="2799"/>
              </a:lnSpc>
            </a:pPr>
            <a:endParaRPr lang="en-US" sz="1750">
              <a:solidFill>
                <a:srgbClr val="D6E5EF"/>
              </a:solidFill>
              <a:latin typeface="Source Sans Pro"/>
              <a:ea typeface="Source Sans Pro"/>
              <a:cs typeface="Calibri"/>
            </a:endParaRPr>
          </a:p>
        </p:txBody>
      </p:sp>
      <p:pic>
        <p:nvPicPr>
          <p:cNvPr id="12" name="Picture 11" descr="Led bulb - Free technology icons">
            <a:extLst>
              <a:ext uri="{FF2B5EF4-FFF2-40B4-BE49-F238E27FC236}">
                <a16:creationId xmlns:a16="http://schemas.microsoft.com/office/drawing/2014/main" id="{71901778-1BD0-42F5-DBF5-E953A948DA08}"/>
              </a:ext>
            </a:extLst>
          </p:cNvPr>
          <p:cNvPicPr>
            <a:picLocks noChangeAspect="1"/>
          </p:cNvPicPr>
          <p:nvPr/>
        </p:nvPicPr>
        <p:blipFill>
          <a:blip r:embed="rId7"/>
          <a:stretch>
            <a:fillRect/>
          </a:stretch>
        </p:blipFill>
        <p:spPr>
          <a:xfrm>
            <a:off x="3422073" y="4618181"/>
            <a:ext cx="1819563" cy="1819563"/>
          </a:xfrm>
          <a:prstGeom prst="rect">
            <a:avLst/>
          </a:prstGeom>
        </p:spPr>
      </p:pic>
      <p:sp>
        <p:nvSpPr>
          <p:cNvPr id="14" name="Text 3">
            <a:extLst>
              <a:ext uri="{FF2B5EF4-FFF2-40B4-BE49-F238E27FC236}">
                <a16:creationId xmlns:a16="http://schemas.microsoft.com/office/drawing/2014/main" id="{8F47C98C-487F-6A32-B470-3D77A60753FD}"/>
              </a:ext>
            </a:extLst>
          </p:cNvPr>
          <p:cNvSpPr/>
          <p:nvPr/>
        </p:nvSpPr>
        <p:spPr>
          <a:xfrm>
            <a:off x="3558352" y="6842003"/>
            <a:ext cx="1436049" cy="502787"/>
          </a:xfrm>
          <a:prstGeom prst="rect">
            <a:avLst/>
          </a:prstGeom>
          <a:noFill/>
          <a:ln/>
        </p:spPr>
        <p:txBody>
          <a:bodyPr wrap="square" lIns="91440" tIns="45720" rIns="91440" bIns="45720" rtlCol="0" anchor="t"/>
          <a:lstStyle/>
          <a:p>
            <a:pPr>
              <a:lnSpc>
                <a:spcPts val="2799"/>
              </a:lnSpc>
            </a:pPr>
            <a:r>
              <a:rPr lang="en-US" sz="1750" dirty="0">
                <a:solidFill>
                  <a:srgbClr val="D6E5EF"/>
                </a:solidFill>
                <a:latin typeface="Source Sans Pro"/>
                <a:ea typeface="Source Sans Pro"/>
                <a:cs typeface="+mn-lt"/>
              </a:rPr>
              <a:t>2.   LED</a:t>
            </a:r>
            <a:endParaRPr lang="en-US" dirty="0">
              <a:cs typeface="Calibri" panose="020F0502020204030204"/>
            </a:endParaRPr>
          </a:p>
          <a:p>
            <a:pPr>
              <a:lnSpc>
                <a:spcPts val="2799"/>
              </a:lnSpc>
            </a:pPr>
            <a:endParaRPr lang="en-US" sz="1750">
              <a:solidFill>
                <a:srgbClr val="D6E5EF"/>
              </a:solidFill>
              <a:latin typeface="Source Sans Pro"/>
              <a:ea typeface="Source Sans Pro"/>
              <a:cs typeface="Calibri"/>
            </a:endParaRPr>
          </a:p>
        </p:txBody>
      </p:sp>
      <p:pic>
        <p:nvPicPr>
          <p:cNvPr id="16" name="Graphic 15" descr="Zebra RFID 無線射頻辨識系統｜台灣總代理｜群輝商務科技">
            <a:extLst>
              <a:ext uri="{FF2B5EF4-FFF2-40B4-BE49-F238E27FC236}">
                <a16:creationId xmlns:a16="http://schemas.microsoft.com/office/drawing/2014/main" id="{1C9655B5-57ED-73BD-267F-B25D1268210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629564" y="4604327"/>
            <a:ext cx="2743200" cy="1828800"/>
          </a:xfrm>
          <a:prstGeom prst="rect">
            <a:avLst/>
          </a:prstGeom>
        </p:spPr>
      </p:pic>
      <p:sp>
        <p:nvSpPr>
          <p:cNvPr id="13" name="Text 3">
            <a:extLst>
              <a:ext uri="{FF2B5EF4-FFF2-40B4-BE49-F238E27FC236}">
                <a16:creationId xmlns:a16="http://schemas.microsoft.com/office/drawing/2014/main" id="{778333C9-FC54-F264-145E-55A609A9DDAD}"/>
              </a:ext>
            </a:extLst>
          </p:cNvPr>
          <p:cNvSpPr/>
          <p:nvPr/>
        </p:nvSpPr>
        <p:spPr>
          <a:xfrm>
            <a:off x="5932097" y="6842003"/>
            <a:ext cx="1436049" cy="502787"/>
          </a:xfrm>
          <a:prstGeom prst="rect">
            <a:avLst/>
          </a:prstGeom>
          <a:noFill/>
          <a:ln/>
        </p:spPr>
        <p:txBody>
          <a:bodyPr wrap="square" lIns="91440" tIns="45720" rIns="91440" bIns="45720" rtlCol="0" anchor="t"/>
          <a:lstStyle/>
          <a:p>
            <a:pPr>
              <a:lnSpc>
                <a:spcPts val="2799"/>
              </a:lnSpc>
            </a:pPr>
            <a:r>
              <a:rPr lang="en-US" sz="1750" dirty="0">
                <a:solidFill>
                  <a:srgbClr val="D6E5EF"/>
                </a:solidFill>
                <a:latin typeface="Source Sans Pro"/>
                <a:ea typeface="Source Sans Pro"/>
                <a:cs typeface="Calibri"/>
              </a:rPr>
              <a:t>3.    RFID</a:t>
            </a:r>
            <a:endParaRPr lang="en-US" dirty="0"/>
          </a:p>
          <a:p>
            <a:pPr>
              <a:lnSpc>
                <a:spcPts val="2799"/>
              </a:lnSpc>
            </a:pPr>
            <a:endParaRPr lang="en-US" sz="1750">
              <a:solidFill>
                <a:srgbClr val="D6E5EF"/>
              </a:solidFill>
              <a:latin typeface="Source Sans Pro"/>
              <a:ea typeface="Source Sans Pro"/>
              <a:cs typeface="Calibri"/>
            </a:endParaRPr>
          </a:p>
        </p:txBody>
      </p:sp>
      <p:pic>
        <p:nvPicPr>
          <p:cNvPr id="20" name="Picture 19" descr="Database Generic Flat Gradient icon">
            <a:extLst>
              <a:ext uri="{FF2B5EF4-FFF2-40B4-BE49-F238E27FC236}">
                <a16:creationId xmlns:a16="http://schemas.microsoft.com/office/drawing/2014/main" id="{59364E8F-2536-0784-29EA-7649074EAE53}"/>
              </a:ext>
            </a:extLst>
          </p:cNvPr>
          <p:cNvPicPr>
            <a:picLocks noChangeAspect="1"/>
          </p:cNvPicPr>
          <p:nvPr/>
        </p:nvPicPr>
        <p:blipFill>
          <a:blip r:embed="rId10"/>
          <a:stretch>
            <a:fillRect/>
          </a:stretch>
        </p:blipFill>
        <p:spPr>
          <a:xfrm>
            <a:off x="8751454" y="4599710"/>
            <a:ext cx="1828800" cy="1828800"/>
          </a:xfrm>
          <a:prstGeom prst="rect">
            <a:avLst/>
          </a:prstGeom>
        </p:spPr>
      </p:pic>
      <p:sp>
        <p:nvSpPr>
          <p:cNvPr id="21" name="Text 3">
            <a:extLst>
              <a:ext uri="{FF2B5EF4-FFF2-40B4-BE49-F238E27FC236}">
                <a16:creationId xmlns:a16="http://schemas.microsoft.com/office/drawing/2014/main" id="{6AA61BA7-E2D1-9047-E7AA-781759C9E451}"/>
              </a:ext>
            </a:extLst>
          </p:cNvPr>
          <p:cNvSpPr/>
          <p:nvPr/>
        </p:nvSpPr>
        <p:spPr>
          <a:xfrm>
            <a:off x="8749188" y="6842002"/>
            <a:ext cx="1436049" cy="502787"/>
          </a:xfrm>
          <a:prstGeom prst="rect">
            <a:avLst/>
          </a:prstGeom>
          <a:noFill/>
          <a:ln/>
        </p:spPr>
        <p:txBody>
          <a:bodyPr wrap="square" lIns="91440" tIns="45720" rIns="91440" bIns="45720" rtlCol="0" anchor="t"/>
          <a:lstStyle/>
          <a:p>
            <a:pPr>
              <a:lnSpc>
                <a:spcPts val="2799"/>
              </a:lnSpc>
            </a:pPr>
            <a:r>
              <a:rPr lang="en-US" sz="1750" dirty="0">
                <a:solidFill>
                  <a:srgbClr val="D6E5EF"/>
                </a:solidFill>
                <a:latin typeface="Source Sans Pro"/>
                <a:ea typeface="Source Sans Pro"/>
                <a:cs typeface="Calibri"/>
              </a:rPr>
              <a:t>4.    Database</a:t>
            </a:r>
            <a:endParaRPr lang="en-US" dirty="0"/>
          </a:p>
          <a:p>
            <a:pPr>
              <a:lnSpc>
                <a:spcPts val="2799"/>
              </a:lnSpc>
            </a:pPr>
            <a:endParaRPr lang="en-US" sz="1750">
              <a:solidFill>
                <a:srgbClr val="D6E5EF"/>
              </a:solidFill>
              <a:latin typeface="Source Sans Pro"/>
              <a:ea typeface="Source Sans Pro"/>
              <a:cs typeface="Calibri"/>
            </a:endParaRPr>
          </a:p>
        </p:txBody>
      </p:sp>
      <p:pic>
        <p:nvPicPr>
          <p:cNvPr id="27" name="Picture 26" descr="Wifi Icon White PNGs for Free Download">
            <a:extLst>
              <a:ext uri="{FF2B5EF4-FFF2-40B4-BE49-F238E27FC236}">
                <a16:creationId xmlns:a16="http://schemas.microsoft.com/office/drawing/2014/main" id="{6C6CC881-10F9-4C20-F178-043C49019C41}"/>
              </a:ext>
            </a:extLst>
          </p:cNvPr>
          <p:cNvPicPr>
            <a:picLocks noChangeAspect="1"/>
          </p:cNvPicPr>
          <p:nvPr/>
        </p:nvPicPr>
        <p:blipFill>
          <a:blip r:embed="rId11"/>
          <a:stretch>
            <a:fillRect/>
          </a:stretch>
        </p:blipFill>
        <p:spPr>
          <a:xfrm>
            <a:off x="11023601" y="4147128"/>
            <a:ext cx="2743200" cy="2743200"/>
          </a:xfrm>
          <a:prstGeom prst="rect">
            <a:avLst/>
          </a:prstGeom>
        </p:spPr>
      </p:pic>
      <p:sp>
        <p:nvSpPr>
          <p:cNvPr id="28" name="Text 3">
            <a:extLst>
              <a:ext uri="{FF2B5EF4-FFF2-40B4-BE49-F238E27FC236}">
                <a16:creationId xmlns:a16="http://schemas.microsoft.com/office/drawing/2014/main" id="{23A2A970-1F2B-B5F4-BC74-5E4E4FE56932}"/>
              </a:ext>
            </a:extLst>
          </p:cNvPr>
          <p:cNvSpPr/>
          <p:nvPr/>
        </p:nvSpPr>
        <p:spPr>
          <a:xfrm>
            <a:off x="11677115" y="6842002"/>
            <a:ext cx="1436049" cy="502787"/>
          </a:xfrm>
          <a:prstGeom prst="rect">
            <a:avLst/>
          </a:prstGeom>
          <a:noFill/>
          <a:ln/>
        </p:spPr>
        <p:txBody>
          <a:bodyPr wrap="square" lIns="91440" tIns="45720" rIns="91440" bIns="45720" rtlCol="0" anchor="t"/>
          <a:lstStyle/>
          <a:p>
            <a:pPr>
              <a:lnSpc>
                <a:spcPts val="2799"/>
              </a:lnSpc>
            </a:pPr>
            <a:r>
              <a:rPr lang="en-US" sz="1750" dirty="0">
                <a:solidFill>
                  <a:srgbClr val="D6E5EF"/>
                </a:solidFill>
                <a:latin typeface="Source Sans Pro"/>
                <a:ea typeface="Source Sans Pro"/>
                <a:cs typeface="Calibri"/>
              </a:rPr>
              <a:t>5.     WIFI</a:t>
            </a:r>
          </a:p>
          <a:p>
            <a:pPr>
              <a:lnSpc>
                <a:spcPts val="2799"/>
              </a:lnSpc>
            </a:pPr>
            <a:endParaRPr lang="en-US" sz="1750">
              <a:solidFill>
                <a:srgbClr val="D6E5EF"/>
              </a:solidFill>
              <a:latin typeface="Source Sans Pro"/>
              <a:ea typeface="Source Sans Pro"/>
              <a:cs typeface="Calibri"/>
            </a:endParaRPr>
          </a:p>
        </p:txBody>
      </p:sp>
    </p:spTree>
    <p:extLst>
      <p:ext uri="{BB962C8B-B14F-4D97-AF65-F5344CB8AC3E}">
        <p14:creationId xmlns:p14="http://schemas.microsoft.com/office/powerpoint/2010/main" val="1843484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a:lstStyle/>
          <a:p>
            <a:endParaRPr lang="zh-TW" altLang="en-US"/>
          </a:p>
        </p:txBody>
      </p:sp>
      <p:sp>
        <p:nvSpPr>
          <p:cNvPr id="4" name="Text 2"/>
          <p:cNvSpPr/>
          <p:nvPr/>
        </p:nvSpPr>
        <p:spPr>
          <a:xfrm>
            <a:off x="2348389" y="1105257"/>
            <a:ext cx="903732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RFID-based Authentication System</a:t>
            </a:r>
            <a:endParaRPr lang="en-US" sz="4374" dirty="0"/>
          </a:p>
        </p:txBody>
      </p:sp>
      <p:pic>
        <p:nvPicPr>
          <p:cNvPr id="5" name="Image 0" descr="preencoded.png"/>
          <p:cNvPicPr>
            <a:picLocks noChangeAspect="1"/>
          </p:cNvPicPr>
          <p:nvPr/>
        </p:nvPicPr>
        <p:blipFill>
          <a:blip r:embed="rId3"/>
          <a:stretch>
            <a:fillRect/>
          </a:stretch>
        </p:blipFill>
        <p:spPr>
          <a:xfrm>
            <a:off x="2348389" y="2243971"/>
            <a:ext cx="3088958" cy="19090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 3"/>
          <p:cNvSpPr/>
          <p:nvPr/>
        </p:nvSpPr>
        <p:spPr>
          <a:xfrm>
            <a:off x="2348389" y="4430673"/>
            <a:ext cx="3088958" cy="694373"/>
          </a:xfrm>
          <a:prstGeom prst="rect">
            <a:avLst/>
          </a:prstGeom>
          <a:noFill/>
          <a:ln/>
        </p:spPr>
        <p:txBody>
          <a:bodyPr wrap="squar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An introduction to RFID technology</a:t>
            </a:r>
            <a:endParaRPr lang="en-US" sz="2187" dirty="0"/>
          </a:p>
        </p:txBody>
      </p:sp>
      <p:pic>
        <p:nvPicPr>
          <p:cNvPr id="8" name="Image 1" descr="preencoded.png"/>
          <p:cNvPicPr>
            <a:picLocks noChangeAspect="1"/>
          </p:cNvPicPr>
          <p:nvPr/>
        </p:nvPicPr>
        <p:blipFill>
          <a:blip r:embed="rId4"/>
          <a:stretch>
            <a:fillRect/>
          </a:stretch>
        </p:blipFill>
        <p:spPr>
          <a:xfrm>
            <a:off x="5770602" y="2243971"/>
            <a:ext cx="3088958" cy="1909048"/>
          </a:xfrm>
          <a:prstGeom prst="rect">
            <a:avLst/>
          </a:prstGeom>
        </p:spPr>
      </p:pic>
      <p:sp>
        <p:nvSpPr>
          <p:cNvPr id="9" name="Text 5"/>
          <p:cNvSpPr/>
          <p:nvPr/>
        </p:nvSpPr>
        <p:spPr>
          <a:xfrm>
            <a:off x="5770602" y="4430673"/>
            <a:ext cx="3088958" cy="694373"/>
          </a:xfrm>
          <a:prstGeom prst="rect">
            <a:avLst/>
          </a:prstGeom>
          <a:noFill/>
          <a:ln/>
        </p:spPr>
        <p:txBody>
          <a:bodyPr wrap="squar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Benefits for classroom access control</a:t>
            </a:r>
            <a:endParaRPr lang="en-US" sz="2187" dirty="0"/>
          </a:p>
        </p:txBody>
      </p:sp>
      <p:pic>
        <p:nvPicPr>
          <p:cNvPr id="11" name="Image 2" descr="preencoded.png"/>
          <p:cNvPicPr>
            <a:picLocks noChangeAspect="1"/>
          </p:cNvPicPr>
          <p:nvPr/>
        </p:nvPicPr>
        <p:blipFill>
          <a:blip r:embed="rId4"/>
          <a:stretch>
            <a:fillRect/>
          </a:stretch>
        </p:blipFill>
        <p:spPr>
          <a:xfrm>
            <a:off x="9192816" y="2243971"/>
            <a:ext cx="3089077" cy="1909167"/>
          </a:xfrm>
          <a:prstGeom prst="rect">
            <a:avLst/>
          </a:prstGeom>
        </p:spPr>
      </p:pic>
      <p:sp>
        <p:nvSpPr>
          <p:cNvPr id="12" name="Text 7"/>
          <p:cNvSpPr/>
          <p:nvPr/>
        </p:nvSpPr>
        <p:spPr>
          <a:xfrm>
            <a:off x="9192816" y="4430792"/>
            <a:ext cx="3089077" cy="694373"/>
          </a:xfrm>
          <a:prstGeom prst="rect">
            <a:avLst/>
          </a:prstGeom>
          <a:noFill/>
          <a:ln/>
        </p:spPr>
        <p:txBody>
          <a:bodyPr wrap="squar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Enhanced security for campus buildings</a:t>
            </a:r>
            <a:endParaRPr lang="en-US" sz="2187" dirty="0"/>
          </a:p>
        </p:txBody>
      </p:sp>
      <p:pic>
        <p:nvPicPr>
          <p:cNvPr id="16" name="圖片 15">
            <a:extLst>
              <a:ext uri="{FF2B5EF4-FFF2-40B4-BE49-F238E27FC236}">
                <a16:creationId xmlns:a16="http://schemas.microsoft.com/office/drawing/2014/main" id="{9902DFD2-CE8F-CE12-5285-2171703209B2}"/>
              </a:ext>
            </a:extLst>
          </p:cNvPr>
          <p:cNvPicPr>
            <a:picLocks noChangeAspect="1"/>
          </p:cNvPicPr>
          <p:nvPr/>
        </p:nvPicPr>
        <p:blipFill>
          <a:blip r:embed="rId5"/>
          <a:stretch>
            <a:fillRect/>
          </a:stretch>
        </p:blipFill>
        <p:spPr>
          <a:xfrm rot="16200000">
            <a:off x="6360499" y="1654074"/>
            <a:ext cx="1909167" cy="308895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8" name="圖片 17">
            <a:extLst>
              <a:ext uri="{FF2B5EF4-FFF2-40B4-BE49-F238E27FC236}">
                <a16:creationId xmlns:a16="http://schemas.microsoft.com/office/drawing/2014/main" id="{A9E21E2A-D406-7188-3062-CC30597C1B45}"/>
              </a:ext>
            </a:extLst>
          </p:cNvPr>
          <p:cNvPicPr>
            <a:picLocks noChangeAspect="1"/>
          </p:cNvPicPr>
          <p:nvPr/>
        </p:nvPicPr>
        <p:blipFill>
          <a:blip r:embed="rId6"/>
          <a:stretch>
            <a:fillRect/>
          </a:stretch>
        </p:blipFill>
        <p:spPr>
          <a:xfrm rot="16200000">
            <a:off x="9782772" y="1654015"/>
            <a:ext cx="1909046" cy="30889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a:lstStyle/>
          <a:p>
            <a:endParaRPr lang="zh-TW" altLang="en-US"/>
          </a:p>
        </p:txBody>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712589"/>
            <a:ext cx="7871460" cy="694373"/>
          </a:xfrm>
          <a:prstGeom prst="rect">
            <a:avLst/>
          </a:prstGeom>
          <a:noFill/>
          <a:ln/>
        </p:spPr>
        <p:txBody>
          <a:bodyPr wrap="none" rtlCol="0" anchor="t"/>
          <a:lstStyle/>
          <a:p>
            <a:pPr marL="0" indent="0">
              <a:lnSpc>
                <a:spcPts val="5468"/>
              </a:lnSpc>
              <a:buNone/>
            </a:pPr>
            <a:r>
              <a:rPr lang="en-US" sz="4374" dirty="0">
                <a:solidFill>
                  <a:srgbClr val="6EB9FC"/>
                </a:solidFill>
                <a:latin typeface="Lora" pitchFamily="34" charset="0"/>
                <a:ea typeface="Lora" pitchFamily="34" charset="-122"/>
                <a:cs typeface="Lora" pitchFamily="34" charset="-120"/>
              </a:rPr>
              <a:t>Implementing RFID in Campus</a:t>
            </a:r>
            <a:endParaRPr lang="en-US" sz="4374" dirty="0"/>
          </a:p>
        </p:txBody>
      </p:sp>
      <p:sp>
        <p:nvSpPr>
          <p:cNvPr id="6" name="Shape 3"/>
          <p:cNvSpPr/>
          <p:nvPr/>
        </p:nvSpPr>
        <p:spPr>
          <a:xfrm>
            <a:off x="1152644" y="1740218"/>
            <a:ext cx="27742" cy="5776793"/>
          </a:xfrm>
          <a:prstGeom prst="rect">
            <a:avLst/>
          </a:prstGeom>
          <a:solidFill>
            <a:srgbClr val="6EB9FC"/>
          </a:solidFill>
          <a:ln/>
        </p:spPr>
        <p:txBody>
          <a:bodyPr/>
          <a:lstStyle/>
          <a:p>
            <a:endParaRPr lang="zh-TW" altLang="en-US"/>
          </a:p>
        </p:txBody>
      </p:sp>
      <p:sp>
        <p:nvSpPr>
          <p:cNvPr id="7" name="Shape 4"/>
          <p:cNvSpPr/>
          <p:nvPr/>
        </p:nvSpPr>
        <p:spPr>
          <a:xfrm>
            <a:off x="1416427" y="2149852"/>
            <a:ext cx="777597" cy="27742"/>
          </a:xfrm>
          <a:prstGeom prst="rect">
            <a:avLst/>
          </a:prstGeom>
          <a:solidFill>
            <a:srgbClr val="6EB9FC"/>
          </a:solidFill>
          <a:ln/>
        </p:spPr>
        <p:txBody>
          <a:bodyPr/>
          <a:lstStyle/>
          <a:p>
            <a:endParaRPr lang="zh-TW" altLang="en-US"/>
          </a:p>
        </p:txBody>
      </p:sp>
      <p:sp>
        <p:nvSpPr>
          <p:cNvPr id="8" name="Shape 5"/>
          <p:cNvSpPr/>
          <p:nvPr/>
        </p:nvSpPr>
        <p:spPr>
          <a:xfrm>
            <a:off x="916484" y="1913811"/>
            <a:ext cx="499943" cy="499943"/>
          </a:xfrm>
          <a:prstGeom prst="roundRect">
            <a:avLst>
              <a:gd name="adj" fmla="val 13333"/>
            </a:avLst>
          </a:prstGeom>
          <a:solidFill>
            <a:srgbClr val="2F3343"/>
          </a:solidFill>
          <a:ln/>
        </p:spPr>
        <p:txBody>
          <a:bodyPr/>
          <a:lstStyle/>
          <a:p>
            <a:endParaRPr lang="zh-TW" altLang="en-US"/>
          </a:p>
        </p:txBody>
      </p:sp>
      <p:sp>
        <p:nvSpPr>
          <p:cNvPr id="9" name="Text 6"/>
          <p:cNvSpPr/>
          <p:nvPr/>
        </p:nvSpPr>
        <p:spPr>
          <a:xfrm>
            <a:off x="1105436" y="1955483"/>
            <a:ext cx="12192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1</a:t>
            </a:r>
            <a:endParaRPr lang="en-US" sz="2624" dirty="0"/>
          </a:p>
        </p:txBody>
      </p:sp>
      <p:sp>
        <p:nvSpPr>
          <p:cNvPr id="10" name="Text 7"/>
          <p:cNvSpPr/>
          <p:nvPr/>
        </p:nvSpPr>
        <p:spPr>
          <a:xfrm>
            <a:off x="2388513" y="1962388"/>
            <a:ext cx="2221944" cy="347186"/>
          </a:xfrm>
          <a:prstGeom prst="rect">
            <a:avLst/>
          </a:prstGeom>
          <a:noFill/>
          <a:ln/>
        </p:spPr>
        <p:txBody>
          <a:bodyPr wrap="none" rtlCol="0" anchor="t"/>
          <a:lstStyle/>
          <a:p>
            <a:pPr marL="0" indent="0" algn="l">
              <a:lnSpc>
                <a:spcPts val="2734"/>
              </a:lnSpc>
              <a:buNone/>
            </a:pPr>
            <a:r>
              <a:rPr lang="en-US" sz="2187" dirty="0">
                <a:solidFill>
                  <a:srgbClr val="6EB9FC"/>
                </a:solidFill>
                <a:latin typeface="Lora" pitchFamily="34" charset="0"/>
                <a:ea typeface="Lora" pitchFamily="34" charset="-122"/>
                <a:cs typeface="Lora" pitchFamily="34" charset="-120"/>
              </a:rPr>
              <a:t>RFID Integration</a:t>
            </a:r>
            <a:endParaRPr lang="en-US" sz="2187" dirty="0"/>
          </a:p>
        </p:txBody>
      </p:sp>
      <p:sp>
        <p:nvSpPr>
          <p:cNvPr id="11" name="Text 8"/>
          <p:cNvSpPr/>
          <p:nvPr/>
        </p:nvSpPr>
        <p:spPr>
          <a:xfrm>
            <a:off x="2388513" y="2531745"/>
            <a:ext cx="7751088" cy="710803"/>
          </a:xfrm>
          <a:prstGeom prst="rect">
            <a:avLst/>
          </a:prstGeom>
          <a:noFill/>
          <a:ln/>
        </p:spPr>
        <p:txBody>
          <a:bodyPr wrap="square" lIns="91440" tIns="45720" rIns="91440" bIns="45720" rtlCol="0" anchor="t"/>
          <a:lstStyle/>
          <a:p>
            <a:pPr>
              <a:lnSpc>
                <a:spcPts val="2799"/>
              </a:lnSpc>
            </a:pPr>
            <a:r>
              <a:rPr lang="en-US" sz="1750" dirty="0">
                <a:solidFill>
                  <a:srgbClr val="D6E5EF"/>
                </a:solidFill>
                <a:latin typeface="Source Sans Pro"/>
                <a:ea typeface="Source Sans Pro"/>
                <a:cs typeface="Source Sans Pro" pitchFamily="34" charset="-120"/>
              </a:rPr>
              <a:t>We will install RFID readers at various entry and exit points across campus to provide </a:t>
            </a:r>
            <a:r>
              <a:rPr lang="en-US" sz="1750" dirty="0">
                <a:solidFill>
                  <a:srgbClr val="D6E5EF"/>
                </a:solidFill>
                <a:latin typeface="Source Sans Pro"/>
                <a:ea typeface="Source Sans Pro"/>
                <a:cs typeface="+mn-lt"/>
              </a:rPr>
              <a:t>identity authentication.</a:t>
            </a:r>
            <a:endParaRPr lang="en-US" sz="1750" dirty="0">
              <a:latin typeface="Calibri"/>
              <a:ea typeface="Source Sans Pro"/>
              <a:cs typeface="+mn-lt"/>
            </a:endParaRPr>
          </a:p>
        </p:txBody>
      </p:sp>
      <p:sp>
        <p:nvSpPr>
          <p:cNvPr id="12" name="Shape 9"/>
          <p:cNvSpPr/>
          <p:nvPr/>
        </p:nvSpPr>
        <p:spPr>
          <a:xfrm>
            <a:off x="1416427" y="4149507"/>
            <a:ext cx="777597" cy="27742"/>
          </a:xfrm>
          <a:prstGeom prst="rect">
            <a:avLst/>
          </a:prstGeom>
          <a:solidFill>
            <a:srgbClr val="6EB9FC"/>
          </a:solidFill>
          <a:ln/>
        </p:spPr>
        <p:txBody>
          <a:bodyPr/>
          <a:lstStyle/>
          <a:p>
            <a:endParaRPr lang="zh-TW" altLang="en-US"/>
          </a:p>
        </p:txBody>
      </p:sp>
      <p:sp>
        <p:nvSpPr>
          <p:cNvPr id="13" name="Shape 10"/>
          <p:cNvSpPr/>
          <p:nvPr/>
        </p:nvSpPr>
        <p:spPr>
          <a:xfrm>
            <a:off x="916484" y="3913465"/>
            <a:ext cx="499943" cy="499943"/>
          </a:xfrm>
          <a:prstGeom prst="roundRect">
            <a:avLst>
              <a:gd name="adj" fmla="val 13333"/>
            </a:avLst>
          </a:prstGeom>
          <a:solidFill>
            <a:srgbClr val="2F3343"/>
          </a:solidFill>
          <a:ln/>
        </p:spPr>
        <p:txBody>
          <a:bodyPr/>
          <a:lstStyle/>
          <a:p>
            <a:endParaRPr lang="zh-TW" altLang="en-US"/>
          </a:p>
        </p:txBody>
      </p:sp>
      <p:sp>
        <p:nvSpPr>
          <p:cNvPr id="14" name="Text 11"/>
          <p:cNvSpPr/>
          <p:nvPr/>
        </p:nvSpPr>
        <p:spPr>
          <a:xfrm>
            <a:off x="1078766" y="3955137"/>
            <a:ext cx="17526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2</a:t>
            </a:r>
            <a:endParaRPr lang="en-US" sz="2624" dirty="0"/>
          </a:p>
        </p:txBody>
      </p:sp>
      <p:sp>
        <p:nvSpPr>
          <p:cNvPr id="15" name="Text 12"/>
          <p:cNvSpPr/>
          <p:nvPr/>
        </p:nvSpPr>
        <p:spPr>
          <a:xfrm>
            <a:off x="2388513" y="3962043"/>
            <a:ext cx="2667000" cy="347186"/>
          </a:xfrm>
          <a:prstGeom prst="rect">
            <a:avLst/>
          </a:prstGeom>
          <a:noFill/>
          <a:ln/>
        </p:spPr>
        <p:txBody>
          <a:bodyPr wrap="none" lIns="91440" tIns="45720" rIns="91440" bIns="45720" rtlCol="0" anchor="t"/>
          <a:lstStyle/>
          <a:p>
            <a:pPr>
              <a:lnSpc>
                <a:spcPts val="2734"/>
              </a:lnSpc>
            </a:pPr>
            <a:r>
              <a:rPr lang="en-US" sz="2150" dirty="0">
                <a:solidFill>
                  <a:srgbClr val="6EB9FC"/>
                </a:solidFill>
                <a:latin typeface="Lora"/>
                <a:ea typeface="Lora" pitchFamily="34" charset="-122"/>
                <a:cs typeface="Lora" pitchFamily="34" charset="-120"/>
              </a:rPr>
              <a:t>Connecting to the database</a:t>
            </a:r>
            <a:endParaRPr lang="en-US" sz="2187" dirty="0"/>
          </a:p>
        </p:txBody>
      </p:sp>
      <p:sp>
        <p:nvSpPr>
          <p:cNvPr id="16" name="Text 13"/>
          <p:cNvSpPr/>
          <p:nvPr/>
        </p:nvSpPr>
        <p:spPr>
          <a:xfrm>
            <a:off x="2388513" y="4531400"/>
            <a:ext cx="7751088" cy="710803"/>
          </a:xfrm>
          <a:prstGeom prst="rect">
            <a:avLst/>
          </a:prstGeom>
          <a:noFill/>
          <a:ln/>
        </p:spPr>
        <p:txBody>
          <a:bodyPr wrap="square" lIns="91440" tIns="45720" rIns="91440" bIns="45720" rtlCol="0" anchor="t"/>
          <a:lstStyle/>
          <a:p>
            <a:pPr>
              <a:lnSpc>
                <a:spcPts val="2799"/>
              </a:lnSpc>
            </a:pPr>
            <a:r>
              <a:rPr lang="en-US" sz="1750" dirty="0">
                <a:solidFill>
                  <a:srgbClr val="D6E5EF"/>
                </a:solidFill>
                <a:latin typeface="Source Sans Pro"/>
                <a:ea typeface="Source Sans Pro"/>
                <a:cs typeface="Source Sans Pro" pitchFamily="34" charset="-120"/>
              </a:rPr>
              <a:t>Once we have installed RFID readers, we will connect them with an online Database via WIFI and PHP to </a:t>
            </a:r>
            <a:r>
              <a:rPr lang="en-US" sz="1750" dirty="0">
                <a:solidFill>
                  <a:srgbClr val="D6E5EF"/>
                </a:solidFill>
                <a:latin typeface="Source Sans Pro"/>
                <a:ea typeface="Source Sans Pro"/>
                <a:cs typeface="+mn-lt"/>
              </a:rPr>
              <a:t>perform the </a:t>
            </a:r>
            <a:r>
              <a:rPr lang="en-US" dirty="0">
                <a:solidFill>
                  <a:srgbClr val="D6E5EF"/>
                </a:solidFill>
                <a:ea typeface="+mn-lt"/>
                <a:cs typeface="+mn-lt"/>
              </a:rPr>
              <a:t>authentication</a:t>
            </a:r>
            <a:endParaRPr lang="en-US" sz="1750" dirty="0">
              <a:latin typeface="Source Sans Pro"/>
              <a:ea typeface="Source Sans Pro"/>
              <a:cs typeface="+mn-lt"/>
            </a:endParaRPr>
          </a:p>
        </p:txBody>
      </p:sp>
      <p:sp>
        <p:nvSpPr>
          <p:cNvPr id="17" name="Shape 14"/>
          <p:cNvSpPr/>
          <p:nvPr/>
        </p:nvSpPr>
        <p:spPr>
          <a:xfrm>
            <a:off x="1416427" y="6149161"/>
            <a:ext cx="777597" cy="27742"/>
          </a:xfrm>
          <a:prstGeom prst="rect">
            <a:avLst/>
          </a:prstGeom>
          <a:solidFill>
            <a:srgbClr val="6EB9FC"/>
          </a:solidFill>
          <a:ln/>
        </p:spPr>
        <p:txBody>
          <a:bodyPr/>
          <a:lstStyle/>
          <a:p>
            <a:endParaRPr lang="zh-TW" altLang="en-US"/>
          </a:p>
        </p:txBody>
      </p:sp>
      <p:sp>
        <p:nvSpPr>
          <p:cNvPr id="18" name="Shape 15"/>
          <p:cNvSpPr/>
          <p:nvPr/>
        </p:nvSpPr>
        <p:spPr>
          <a:xfrm>
            <a:off x="916484" y="5913120"/>
            <a:ext cx="499943" cy="499943"/>
          </a:xfrm>
          <a:prstGeom prst="roundRect">
            <a:avLst>
              <a:gd name="adj" fmla="val 13333"/>
            </a:avLst>
          </a:prstGeom>
          <a:solidFill>
            <a:srgbClr val="2F3343"/>
          </a:solidFill>
          <a:ln/>
        </p:spPr>
        <p:txBody>
          <a:bodyPr/>
          <a:lstStyle/>
          <a:p>
            <a:endParaRPr lang="zh-TW" altLang="en-US"/>
          </a:p>
        </p:txBody>
      </p:sp>
      <p:sp>
        <p:nvSpPr>
          <p:cNvPr id="19" name="Text 16"/>
          <p:cNvSpPr/>
          <p:nvPr/>
        </p:nvSpPr>
        <p:spPr>
          <a:xfrm>
            <a:off x="1074956" y="5954792"/>
            <a:ext cx="182880" cy="416481"/>
          </a:xfrm>
          <a:prstGeom prst="rect">
            <a:avLst/>
          </a:prstGeom>
          <a:noFill/>
          <a:ln/>
        </p:spPr>
        <p:txBody>
          <a:bodyPr wrap="none" rtlCol="0" anchor="t"/>
          <a:lstStyle/>
          <a:p>
            <a:pPr marL="0" indent="0" algn="ctr">
              <a:lnSpc>
                <a:spcPts val="3281"/>
              </a:lnSpc>
              <a:buNone/>
            </a:pPr>
            <a:r>
              <a:rPr lang="en-US" sz="2624" dirty="0">
                <a:solidFill>
                  <a:srgbClr val="6EB9FC"/>
                </a:solidFill>
                <a:latin typeface="Lora" pitchFamily="34" charset="0"/>
                <a:ea typeface="Lora" pitchFamily="34" charset="-122"/>
                <a:cs typeface="Lora" pitchFamily="34" charset="-120"/>
              </a:rPr>
              <a:t>3</a:t>
            </a:r>
            <a:endParaRPr lang="en-US" sz="2624" dirty="0"/>
          </a:p>
        </p:txBody>
      </p:sp>
      <p:sp>
        <p:nvSpPr>
          <p:cNvPr id="20" name="Text 17"/>
          <p:cNvSpPr/>
          <p:nvPr/>
        </p:nvSpPr>
        <p:spPr>
          <a:xfrm>
            <a:off x="2388513" y="5961698"/>
            <a:ext cx="4914900" cy="347186"/>
          </a:xfrm>
          <a:prstGeom prst="rect">
            <a:avLst/>
          </a:prstGeom>
          <a:noFill/>
          <a:ln/>
        </p:spPr>
        <p:txBody>
          <a:bodyPr wrap="none" lIns="91440" tIns="45720" rIns="91440" bIns="45720" rtlCol="0" anchor="t"/>
          <a:lstStyle/>
          <a:p>
            <a:pPr>
              <a:lnSpc>
                <a:spcPts val="2734"/>
              </a:lnSpc>
            </a:pPr>
            <a:r>
              <a:rPr lang="en-US" sz="2150" dirty="0">
                <a:solidFill>
                  <a:srgbClr val="6EB9FC"/>
                </a:solidFill>
                <a:latin typeface="Lora"/>
                <a:ea typeface="+mn-lt"/>
                <a:cs typeface="+mn-lt"/>
              </a:rPr>
              <a:t>User Interaction</a:t>
            </a:r>
            <a:endParaRPr lang="en-US" dirty="0"/>
          </a:p>
        </p:txBody>
      </p:sp>
      <p:sp>
        <p:nvSpPr>
          <p:cNvPr id="21" name="Text 18"/>
          <p:cNvSpPr/>
          <p:nvPr/>
        </p:nvSpPr>
        <p:spPr>
          <a:xfrm>
            <a:off x="2388513" y="6531054"/>
            <a:ext cx="7751088" cy="710803"/>
          </a:xfrm>
          <a:prstGeom prst="rect">
            <a:avLst/>
          </a:prstGeom>
          <a:noFill/>
          <a:ln/>
        </p:spPr>
        <p:txBody>
          <a:bodyPr wrap="square" lIns="91440" tIns="45720" rIns="91440" bIns="45720" rtlCol="0" anchor="t"/>
          <a:lstStyle/>
          <a:p>
            <a:pPr>
              <a:lnSpc>
                <a:spcPts val="2799"/>
              </a:lnSpc>
            </a:pPr>
            <a:r>
              <a:rPr lang="en-US" sz="1750" dirty="0">
                <a:solidFill>
                  <a:srgbClr val="D6E5EF"/>
                </a:solidFill>
                <a:latin typeface="Source Sans Pro"/>
                <a:ea typeface="Source Sans Pro"/>
              </a:rPr>
              <a:t>The LED light will turn green for a </a:t>
            </a:r>
            <a:r>
              <a:rPr lang="en-US" sz="1750" dirty="0">
                <a:solidFill>
                  <a:srgbClr val="D6E5EF"/>
                </a:solidFill>
                <a:latin typeface="Source Sans Pro"/>
                <a:ea typeface="Source Sans Pro"/>
                <a:cs typeface="+mn-lt"/>
              </a:rPr>
              <a:t>valid </a:t>
            </a:r>
            <a:r>
              <a:rPr lang="en-US" dirty="0">
                <a:solidFill>
                  <a:srgbClr val="D6E5EF"/>
                </a:solidFill>
                <a:ea typeface="+mn-lt"/>
                <a:cs typeface="+mn-lt"/>
              </a:rPr>
              <a:t>authentication</a:t>
            </a:r>
            <a:r>
              <a:rPr lang="en-US" sz="1750" dirty="0">
                <a:solidFill>
                  <a:srgbClr val="D6E5EF"/>
                </a:solidFill>
                <a:latin typeface="Source Sans Pro"/>
                <a:ea typeface="Source Sans Pro"/>
              </a:rPr>
              <a:t>. </a:t>
            </a:r>
            <a:r>
              <a:rPr lang="en-US" sz="1750" dirty="0">
                <a:solidFill>
                  <a:srgbClr val="D6E5EF"/>
                </a:solidFill>
                <a:latin typeface="Source Sans Pro"/>
                <a:ea typeface="Source Sans Pro"/>
                <a:cs typeface="Calibri"/>
              </a:rPr>
              <a:t>If not, it turns red.</a:t>
            </a:r>
            <a:endParaRPr lang="en-US" dirty="0">
              <a:solidFill>
                <a:srgbClr val="000000"/>
              </a:solidFill>
              <a:latin typeface="Calibri" panose="020F0502020204030204"/>
              <a:cs typeface="Calibri" panose="020F05020202040302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zh-TW" altLang="en-US"/>
          </a:p>
        </p:txBody>
      </p:sp>
      <p:sp>
        <p:nvSpPr>
          <p:cNvPr id="3" name="Shape 1"/>
          <p:cNvSpPr/>
          <p:nvPr/>
        </p:nvSpPr>
        <p:spPr>
          <a:xfrm>
            <a:off x="0" y="0"/>
            <a:ext cx="14630400" cy="8229600"/>
          </a:xfrm>
          <a:prstGeom prst="rect">
            <a:avLst/>
          </a:prstGeom>
          <a:solidFill>
            <a:srgbClr val="252833"/>
          </a:solidFill>
          <a:ln/>
        </p:spPr>
        <p:txBody>
          <a:bodyPr lIns="91440" tIns="45720" rIns="91440" bIns="45720" anchor="t"/>
          <a:lstStyle/>
          <a:p>
            <a:endParaRPr lang="en-US" altLang="zh-TW" baseline="-25000" dirty="0">
              <a:solidFill>
                <a:srgbClr val="D6E5EF"/>
              </a:solidFill>
              <a:cs typeface="Calibri"/>
            </a:endParaRPr>
          </a:p>
        </p:txBody>
      </p:sp>
      <p:sp>
        <p:nvSpPr>
          <p:cNvPr id="5" name="Text 2"/>
          <p:cNvSpPr/>
          <p:nvPr/>
        </p:nvSpPr>
        <p:spPr>
          <a:xfrm>
            <a:off x="1559821" y="705972"/>
            <a:ext cx="7477601" cy="1388745"/>
          </a:xfrm>
          <a:prstGeom prst="rect">
            <a:avLst/>
          </a:prstGeom>
          <a:noFill/>
          <a:ln/>
        </p:spPr>
        <p:txBody>
          <a:bodyPr wrap="square" rtlCol="0" anchor="t"/>
          <a:lstStyle/>
          <a:p>
            <a:pPr marL="0" indent="0">
              <a:lnSpc>
                <a:spcPts val="5468"/>
              </a:lnSpc>
              <a:buNone/>
            </a:pPr>
            <a:r>
              <a:rPr lang="en-US" altLang="zh-TW" sz="4374">
                <a:solidFill>
                  <a:srgbClr val="6EB9FC"/>
                </a:solidFill>
                <a:latin typeface="Lora" pitchFamily="34" charset="0"/>
                <a:ea typeface="Lora" pitchFamily="34" charset="-122"/>
                <a:cs typeface="Lora" pitchFamily="34" charset="-120"/>
              </a:rPr>
              <a:t>Database Integration</a:t>
            </a:r>
            <a:endParaRPr lang="en-US" altLang="zh-TW" sz="4374"/>
          </a:p>
        </p:txBody>
      </p:sp>
      <p:sp>
        <p:nvSpPr>
          <p:cNvPr id="6" name="Text 3"/>
          <p:cNvSpPr/>
          <p:nvPr/>
        </p:nvSpPr>
        <p:spPr>
          <a:xfrm>
            <a:off x="4931671" y="5407938"/>
            <a:ext cx="3607730" cy="858271"/>
          </a:xfrm>
          <a:prstGeom prst="rect">
            <a:avLst/>
          </a:prstGeom>
          <a:noFill/>
          <a:ln/>
        </p:spPr>
        <p:txBody>
          <a:bodyPr wrap="square" lIns="91440" tIns="45720" rIns="91440" bIns="45720" rtlCol="0" anchor="t"/>
          <a:lstStyle/>
          <a:p>
            <a:r>
              <a:rPr lang="en-US" dirty="0">
                <a:solidFill>
                  <a:srgbClr val="D6E5EF"/>
                </a:solidFill>
                <a:ea typeface="+mn-lt"/>
                <a:cs typeface="+mn-lt"/>
              </a:rPr>
              <a:t>2.    Allow security administrator can modify the database thought SQL</a:t>
            </a:r>
          </a:p>
          <a:p>
            <a:pPr>
              <a:lnSpc>
                <a:spcPts val="2799"/>
              </a:lnSpc>
            </a:pPr>
            <a:endParaRPr lang="en-US" sz="1750" dirty="0">
              <a:solidFill>
                <a:srgbClr val="D6E5EF"/>
              </a:solidFill>
              <a:latin typeface="Source Sans Pro"/>
              <a:ea typeface="Source Sans Pro"/>
              <a:cs typeface="Calibri"/>
            </a:endParaRPr>
          </a:p>
        </p:txBody>
      </p:sp>
      <p:pic>
        <p:nvPicPr>
          <p:cNvPr id="8" name="Picture 7">
            <a:extLst>
              <a:ext uri="{FF2B5EF4-FFF2-40B4-BE49-F238E27FC236}">
                <a16:creationId xmlns:a16="http://schemas.microsoft.com/office/drawing/2014/main" id="{4A58DC5A-8104-5DCD-198D-504D31DB3136}"/>
              </a:ext>
            </a:extLst>
          </p:cNvPr>
          <p:cNvPicPr>
            <a:picLocks noChangeAspect="1"/>
          </p:cNvPicPr>
          <p:nvPr/>
        </p:nvPicPr>
        <p:blipFill>
          <a:blip r:embed="rId3"/>
          <a:stretch>
            <a:fillRect/>
          </a:stretch>
        </p:blipFill>
        <p:spPr>
          <a:xfrm>
            <a:off x="10365509" y="2212522"/>
            <a:ext cx="2439223" cy="4114799"/>
          </a:xfrm>
          <a:prstGeom prst="rect">
            <a:avLst/>
          </a:prstGeom>
        </p:spPr>
      </p:pic>
      <p:sp>
        <p:nvSpPr>
          <p:cNvPr id="9" name="Text 3">
            <a:extLst>
              <a:ext uri="{FF2B5EF4-FFF2-40B4-BE49-F238E27FC236}">
                <a16:creationId xmlns:a16="http://schemas.microsoft.com/office/drawing/2014/main" id="{45207AC8-563F-ECD1-9EA4-54651AFB180F}"/>
              </a:ext>
            </a:extLst>
          </p:cNvPr>
          <p:cNvSpPr/>
          <p:nvPr/>
        </p:nvSpPr>
        <p:spPr>
          <a:xfrm>
            <a:off x="10295606" y="6583594"/>
            <a:ext cx="3313815" cy="915420"/>
          </a:xfrm>
          <a:prstGeom prst="rect">
            <a:avLst/>
          </a:prstGeom>
          <a:noFill/>
          <a:ln/>
        </p:spPr>
        <p:txBody>
          <a:bodyPr wrap="square" lIns="91440" tIns="45720" rIns="91440" bIns="45720" rtlCol="0" anchor="t"/>
          <a:lstStyle/>
          <a:p>
            <a:pPr>
              <a:lnSpc>
                <a:spcPts val="2799"/>
              </a:lnSpc>
            </a:pPr>
            <a:r>
              <a:rPr lang="en-US" dirty="0">
                <a:solidFill>
                  <a:srgbClr val="D6E5EF"/>
                </a:solidFill>
                <a:ea typeface="+mn-lt"/>
                <a:cs typeface="+mn-lt"/>
              </a:rPr>
              <a:t>3.   keep tracking all record in        real-time.</a:t>
            </a:r>
            <a:endParaRPr lang="en-US" dirty="0">
              <a:solidFill>
                <a:srgbClr val="D6E5EF"/>
              </a:solidFill>
              <a:cs typeface="Calibri"/>
            </a:endParaRPr>
          </a:p>
        </p:txBody>
      </p:sp>
      <p:pic>
        <p:nvPicPr>
          <p:cNvPr id="11" name="Picture 10" descr="A group of numbers and a name&#10;&#10;Description automatically generated">
            <a:extLst>
              <a:ext uri="{FF2B5EF4-FFF2-40B4-BE49-F238E27FC236}">
                <a16:creationId xmlns:a16="http://schemas.microsoft.com/office/drawing/2014/main" id="{A68607D5-A134-7325-2E28-14030C425616}"/>
              </a:ext>
            </a:extLst>
          </p:cNvPr>
          <p:cNvPicPr>
            <a:picLocks noChangeAspect="1"/>
          </p:cNvPicPr>
          <p:nvPr/>
        </p:nvPicPr>
        <p:blipFill>
          <a:blip r:embed="rId4"/>
          <a:stretch>
            <a:fillRect/>
          </a:stretch>
        </p:blipFill>
        <p:spPr>
          <a:xfrm>
            <a:off x="1341547" y="2408377"/>
            <a:ext cx="1676634" cy="1257475"/>
          </a:xfrm>
          <a:prstGeom prst="rect">
            <a:avLst/>
          </a:prstGeom>
        </p:spPr>
      </p:pic>
      <p:sp>
        <p:nvSpPr>
          <p:cNvPr id="13" name="Text 3">
            <a:extLst>
              <a:ext uri="{FF2B5EF4-FFF2-40B4-BE49-F238E27FC236}">
                <a16:creationId xmlns:a16="http://schemas.microsoft.com/office/drawing/2014/main" id="{BD8B2531-8163-815E-97F0-AE20BC804DCA}"/>
              </a:ext>
            </a:extLst>
          </p:cNvPr>
          <p:cNvSpPr/>
          <p:nvPr/>
        </p:nvSpPr>
        <p:spPr>
          <a:xfrm>
            <a:off x="816870" y="4158802"/>
            <a:ext cx="3313815" cy="915420"/>
          </a:xfrm>
          <a:prstGeom prst="rect">
            <a:avLst/>
          </a:prstGeom>
          <a:noFill/>
          <a:ln/>
        </p:spPr>
        <p:txBody>
          <a:bodyPr wrap="square" lIns="91440" tIns="45720" rIns="91440" bIns="45720" rtlCol="0" anchor="t"/>
          <a:lstStyle/>
          <a:p>
            <a:pPr marL="342900" indent="-342900">
              <a:lnSpc>
                <a:spcPts val="2799"/>
              </a:lnSpc>
              <a:buAutoNum type="arabicPeriod"/>
            </a:pPr>
            <a:r>
              <a:rPr lang="en-US" dirty="0">
                <a:solidFill>
                  <a:srgbClr val="D6E5EF"/>
                </a:solidFill>
                <a:ea typeface="+mn-lt"/>
                <a:cs typeface="+mn-lt"/>
              </a:rPr>
              <a:t>Store all the information of all staff and student </a:t>
            </a:r>
            <a:endParaRPr lang="en-US" dirty="0">
              <a:solidFill>
                <a:srgbClr val="D6E5EF"/>
              </a:solidFill>
              <a:cs typeface="Calibri"/>
            </a:endParaRPr>
          </a:p>
        </p:txBody>
      </p:sp>
      <p:pic>
        <p:nvPicPr>
          <p:cNvPr id="14" name="Picture 13" descr="A computer screen with white text&#10;&#10;Description automatically generated">
            <a:extLst>
              <a:ext uri="{FF2B5EF4-FFF2-40B4-BE49-F238E27FC236}">
                <a16:creationId xmlns:a16="http://schemas.microsoft.com/office/drawing/2014/main" id="{9B381FDD-7AEA-D542-EFB5-8A0D396D6DAE}"/>
              </a:ext>
            </a:extLst>
          </p:cNvPr>
          <p:cNvPicPr>
            <a:picLocks noChangeAspect="1"/>
          </p:cNvPicPr>
          <p:nvPr/>
        </p:nvPicPr>
        <p:blipFill>
          <a:blip r:embed="rId5"/>
          <a:stretch>
            <a:fillRect/>
          </a:stretch>
        </p:blipFill>
        <p:spPr>
          <a:xfrm>
            <a:off x="5249635" y="3592779"/>
            <a:ext cx="2743200" cy="148491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B12EE6CFCCB3846B79C82383F2ABDAA" ma:contentTypeVersion="9" ma:contentTypeDescription="Create a new document." ma:contentTypeScope="" ma:versionID="f9aa0e8e5a40141d5842cfc6f4a94619">
  <xsd:schema xmlns:xsd="http://www.w3.org/2001/XMLSchema" xmlns:xs="http://www.w3.org/2001/XMLSchema" xmlns:p="http://schemas.microsoft.com/office/2006/metadata/properties" xmlns:ns3="589c06c2-eadf-490f-9a35-ad0b6e19147c" targetNamespace="http://schemas.microsoft.com/office/2006/metadata/properties" ma:root="true" ma:fieldsID="4e8841b361e2018c7f979fa1a473bed3" ns3:_="">
    <xsd:import namespace="589c06c2-eadf-490f-9a35-ad0b6e19147c"/>
    <xsd:element name="properties">
      <xsd:complexType>
        <xsd:sequence>
          <xsd:element name="documentManagement">
            <xsd:complexType>
              <xsd:all>
                <xsd:element ref="ns3:MediaServiceMetadata" minOccurs="0"/>
                <xsd:element ref="ns3:MediaServiceFastMetadata" minOccurs="0"/>
                <xsd:element ref="ns3:_activity" minOccurs="0"/>
                <xsd:element ref="ns3:MediaServiceObjectDetectorVersions" minOccurs="0"/>
                <xsd:element ref="ns3:MediaServiceAutoTags" minOccurs="0"/>
                <xsd:element ref="ns3:MediaServiceOCR" minOccurs="0"/>
                <xsd:element ref="ns3:MediaServiceGenerationTime" minOccurs="0"/>
                <xsd:element ref="ns3:MediaServiceEventHashCode"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89c06c2-eadf-490f-9a35-ad0b6e19147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SystemTags" ma:index="16" nillable="true" ma:displayName="MediaServiceSystemTags" ma:hidden="true" ma:internalName="MediaServiceSystemTag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589c06c2-eadf-490f-9a35-ad0b6e19147c" xsi:nil="true"/>
  </documentManagement>
</p:properties>
</file>

<file path=customXml/itemProps1.xml><?xml version="1.0" encoding="utf-8"?>
<ds:datastoreItem xmlns:ds="http://schemas.openxmlformats.org/officeDocument/2006/customXml" ds:itemID="{35D9624C-5317-48B1-AE8D-4108FFAF60EF}">
  <ds:schemaRefs>
    <ds:schemaRef ds:uri="http://schemas.microsoft.com/sharepoint/v3/contenttype/forms"/>
  </ds:schemaRefs>
</ds:datastoreItem>
</file>

<file path=customXml/itemProps2.xml><?xml version="1.0" encoding="utf-8"?>
<ds:datastoreItem xmlns:ds="http://schemas.openxmlformats.org/officeDocument/2006/customXml" ds:itemID="{A567B4B3-EE74-4BE5-AC1D-843CC5AB6E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89c06c2-eadf-490f-9a35-ad0b6e19147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735F373-7C7B-495A-AFA2-C42B07ECC5CE}">
  <ds:schemaRefs>
    <ds:schemaRef ds:uri="589c06c2-eadf-490f-9a35-ad0b6e19147c"/>
    <ds:schemaRef ds:uri="http://schemas.microsoft.com/office/2006/documentManagement/types"/>
    <ds:schemaRef ds:uri="http://schemas.microsoft.com/office/infopath/2007/PartnerControls"/>
    <ds:schemaRef ds:uri="http://www.w3.org/XML/1998/namespace"/>
    <ds:schemaRef ds:uri="http://purl.org/dc/elements/1.1/"/>
    <ds:schemaRef ds:uri="http://purl.org/dc/terms/"/>
    <ds:schemaRef ds:uri="http://purl.org/dc/dcmitype/"/>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0</TotalTime>
  <Words>840</Words>
  <Application>Microsoft Office PowerPoint</Application>
  <PresentationFormat>Custom</PresentationFormat>
  <Paragraphs>101</Paragraphs>
  <Slides>18</Slides>
  <Notes>18</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FUNG Chi Kit</cp:lastModifiedBy>
  <cp:revision>1179</cp:revision>
  <dcterms:created xsi:type="dcterms:W3CDTF">2023-11-28T07:38:50Z</dcterms:created>
  <dcterms:modified xsi:type="dcterms:W3CDTF">2023-11-28T09:43:51Z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0x010100CB12EE6CFCCB3846B79C82383F2ABDAA</vt:lpwstr>
  </property>
</Properties>
</file>

<file path=docProps/thumbnail.jpeg>
</file>